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5" r:id="rId4"/>
    <p:sldMasterId id="2147483710" r:id="rId5"/>
  </p:sldMasterIdLst>
  <p:notesMasterIdLst>
    <p:notesMasterId r:id="rId20"/>
  </p:notesMasterIdLst>
  <p:handoutMasterIdLst>
    <p:handoutMasterId r:id="rId21"/>
  </p:handoutMasterIdLst>
  <p:sldIdLst>
    <p:sldId id="275" r:id="rId6"/>
    <p:sldId id="4300" r:id="rId7"/>
    <p:sldId id="4354" r:id="rId8"/>
    <p:sldId id="4258" r:id="rId9"/>
    <p:sldId id="4256" r:id="rId10"/>
    <p:sldId id="316" r:id="rId11"/>
    <p:sldId id="268" r:id="rId12"/>
    <p:sldId id="270" r:id="rId13"/>
    <p:sldId id="4291" r:id="rId14"/>
    <p:sldId id="4296" r:id="rId15"/>
    <p:sldId id="4270" r:id="rId16"/>
    <p:sldId id="4286" r:id="rId17"/>
    <p:sldId id="579" r:id="rId18"/>
    <p:sldId id="4372" r:id="rId19"/>
  </p:sldIdLst>
  <p:sldSz cx="9144000" cy="5143500" type="screen16x9"/>
  <p:notesSz cx="6884988"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6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llian Green" initials="JG" lastIdx="37" clrIdx="0">
    <p:extLst>
      <p:ext uri="{19B8F6BF-5375-455C-9EA6-DF929625EA0E}">
        <p15:presenceInfo xmlns:p15="http://schemas.microsoft.com/office/powerpoint/2012/main" userId="S::Jillian.Green@safework.nsw.gov.au::e51d3f95-4a6a-4982-9573-34e6120beea8" providerId="AD"/>
      </p:ext>
    </p:extLst>
  </p:cmAuthor>
  <p:cmAuthor id="2" name="Lachlan O'neill" initials="LO" lastIdx="5" clrIdx="1">
    <p:extLst>
      <p:ext uri="{19B8F6BF-5375-455C-9EA6-DF929625EA0E}">
        <p15:presenceInfo xmlns:p15="http://schemas.microsoft.com/office/powerpoint/2012/main" userId="S::Lachlan.ONeill@safework.nsw.gov.au::76a59ad1-13f6-4ba4-9130-2f2bb7b453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C414D"/>
    <a:srgbClr val="6F8992"/>
    <a:srgbClr val="529989"/>
    <a:srgbClr val="EEF3F4"/>
    <a:srgbClr val="D52B1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9C91FB-C2AE-498D-8BD7-5E96CBFD8BD7}" v="174" dt="2023-10-10T19:47:57.12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654" autoAdjust="0"/>
  </p:normalViewPr>
  <p:slideViewPr>
    <p:cSldViewPr snapToGrid="0">
      <p:cViewPr>
        <p:scale>
          <a:sx n="65" d="100"/>
          <a:sy n="65" d="100"/>
        </p:scale>
        <p:origin x="2934" y="732"/>
      </p:cViewPr>
      <p:guideLst>
        <p:guide orient="horz" pos="2160"/>
        <p:guide pos="2880"/>
        <p:guide orient="horz" pos="1620"/>
      </p:guideLst>
    </p:cSldViewPr>
  </p:slideViewPr>
  <p:notesTextViewPr>
    <p:cViewPr>
      <p:scale>
        <a:sx n="1" d="1"/>
        <a:sy n="1" d="1"/>
      </p:scale>
      <p:origin x="0" y="0"/>
    </p:cViewPr>
  </p:notesTextViewPr>
  <p:notesViewPr>
    <p:cSldViewPr snapToGrid="0">
      <p:cViewPr>
        <p:scale>
          <a:sx n="1" d="2"/>
          <a:sy n="1" d="2"/>
        </p:scale>
        <p:origin x="0" y="0"/>
      </p:cViewPr>
      <p:guideLst>
        <p:guide orient="horz" pos="3156"/>
        <p:guide pos="216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chlan O'neill" userId="76a59ad1-13f6-4ba4-9130-2f2bb7b4536b" providerId="ADAL" clId="{BA9C91FB-C2AE-498D-8BD7-5E96CBFD8BD7}"/>
    <pc:docChg chg="custSel modSld">
      <pc:chgData name="Lachlan O'neill" userId="76a59ad1-13f6-4ba4-9130-2f2bb7b4536b" providerId="ADAL" clId="{BA9C91FB-C2AE-498D-8BD7-5E96CBFD8BD7}" dt="2023-10-10T19:47:57.126" v="260"/>
      <pc:docMkLst>
        <pc:docMk/>
      </pc:docMkLst>
      <pc:sldChg chg="addSp modSp mod">
        <pc:chgData name="Lachlan O'neill" userId="76a59ad1-13f6-4ba4-9130-2f2bb7b4536b" providerId="ADAL" clId="{BA9C91FB-C2AE-498D-8BD7-5E96CBFD8BD7}" dt="2023-10-10T19:47:56.810" v="131"/>
        <pc:sldMkLst>
          <pc:docMk/>
          <pc:sldMk cId="2097015940" sldId="268"/>
        </pc:sldMkLst>
        <pc:cxnChg chg="add mod modVis">
          <ac:chgData name="Lachlan O'neill" userId="76a59ad1-13f6-4ba4-9130-2f2bb7b4536b" providerId="ADAL" clId="{BA9C91FB-C2AE-498D-8BD7-5E96CBFD8BD7}" dt="2023-10-10T19:47:56.810" v="131"/>
          <ac:cxnSpMkLst>
            <pc:docMk/>
            <pc:sldMk cId="2097015940" sldId="268"/>
            <ac:cxnSpMk id="3" creationId="{A0B7E8D5-98B5-1CAE-EC63-0770F2FAB6BE}"/>
          </ac:cxnSpMkLst>
        </pc:cxnChg>
      </pc:sldChg>
      <pc:sldChg chg="addSp modSp mod">
        <pc:chgData name="Lachlan O'neill" userId="76a59ad1-13f6-4ba4-9130-2f2bb7b4536b" providerId="ADAL" clId="{BA9C91FB-C2AE-498D-8BD7-5E96CBFD8BD7}" dt="2023-10-10T19:47:56.863" v="149"/>
        <pc:sldMkLst>
          <pc:docMk/>
          <pc:sldMk cId="1858375839" sldId="270"/>
        </pc:sldMkLst>
        <pc:cxnChg chg="add mod modVis">
          <ac:chgData name="Lachlan O'neill" userId="76a59ad1-13f6-4ba4-9130-2f2bb7b4536b" providerId="ADAL" clId="{BA9C91FB-C2AE-498D-8BD7-5E96CBFD8BD7}" dt="2023-10-10T19:47:56.863" v="149"/>
          <ac:cxnSpMkLst>
            <pc:docMk/>
            <pc:sldMk cId="1858375839" sldId="270"/>
            <ac:cxnSpMk id="3" creationId="{36191CC8-CE48-76F9-2E5A-BF3947927299}"/>
          </ac:cxnSpMkLst>
        </pc:cxnChg>
      </pc:sldChg>
      <pc:sldChg chg="addSp modSp mod">
        <pc:chgData name="Lachlan O'neill" userId="76a59ad1-13f6-4ba4-9130-2f2bb7b4536b" providerId="ADAL" clId="{BA9C91FB-C2AE-498D-8BD7-5E96CBFD8BD7}" dt="2023-10-10T19:47:56.478" v="17"/>
        <pc:sldMkLst>
          <pc:docMk/>
          <pc:sldMk cId="2507943923" sldId="275"/>
        </pc:sldMkLst>
        <pc:cxnChg chg="add mod modVis">
          <ac:chgData name="Lachlan O'neill" userId="76a59ad1-13f6-4ba4-9130-2f2bb7b4536b" providerId="ADAL" clId="{BA9C91FB-C2AE-498D-8BD7-5E96CBFD8BD7}" dt="2023-10-10T19:47:56.478" v="17"/>
          <ac:cxnSpMkLst>
            <pc:docMk/>
            <pc:sldMk cId="2507943923" sldId="275"/>
            <ac:cxnSpMk id="4" creationId="{0D9639CF-2841-B207-C070-4D0169F9EDBC}"/>
          </ac:cxnSpMkLst>
        </pc:cxnChg>
      </pc:sldChg>
      <pc:sldChg chg="addSp modSp mod">
        <pc:chgData name="Lachlan O'neill" userId="76a59ad1-13f6-4ba4-9130-2f2bb7b4536b" providerId="ADAL" clId="{BA9C91FB-C2AE-498D-8BD7-5E96CBFD8BD7}" dt="2023-10-10T19:47:56.747" v="113"/>
        <pc:sldMkLst>
          <pc:docMk/>
          <pc:sldMk cId="3872459925" sldId="316"/>
        </pc:sldMkLst>
        <pc:cxnChg chg="add mod modVis">
          <ac:chgData name="Lachlan O'neill" userId="76a59ad1-13f6-4ba4-9130-2f2bb7b4536b" providerId="ADAL" clId="{BA9C91FB-C2AE-498D-8BD7-5E96CBFD8BD7}" dt="2023-10-10T19:47:56.747" v="113"/>
          <ac:cxnSpMkLst>
            <pc:docMk/>
            <pc:sldMk cId="3872459925" sldId="316"/>
            <ac:cxnSpMk id="3" creationId="{1FB77370-823A-C89A-D2B7-1CD1E7F27995}"/>
          </ac:cxnSpMkLst>
        </pc:cxnChg>
      </pc:sldChg>
      <pc:sldChg chg="addSp modSp mod">
        <pc:chgData name="Lachlan O'neill" userId="76a59ad1-13f6-4ba4-9130-2f2bb7b4536b" providerId="ADAL" clId="{BA9C91FB-C2AE-498D-8BD7-5E96CBFD8BD7}" dt="2023-10-10T19:47:57.095" v="242"/>
        <pc:sldMkLst>
          <pc:docMk/>
          <pc:sldMk cId="2507252726" sldId="579"/>
        </pc:sldMkLst>
        <pc:cxnChg chg="add mod modVis">
          <ac:chgData name="Lachlan O'neill" userId="76a59ad1-13f6-4ba4-9130-2f2bb7b4536b" providerId="ADAL" clId="{BA9C91FB-C2AE-498D-8BD7-5E96CBFD8BD7}" dt="2023-10-10T19:47:57.095" v="242"/>
          <ac:cxnSpMkLst>
            <pc:docMk/>
            <pc:sldMk cId="2507252726" sldId="579"/>
            <ac:cxnSpMk id="2" creationId="{5E9A391A-C90B-7ECB-179E-4809BCAD36A4}"/>
          </ac:cxnSpMkLst>
        </pc:cxnChg>
      </pc:sldChg>
      <pc:sldChg chg="addSp delSp modSp mod">
        <pc:chgData name="Lachlan O'neill" userId="76a59ad1-13f6-4ba4-9130-2f2bb7b4536b" providerId="ADAL" clId="{BA9C91FB-C2AE-498D-8BD7-5E96CBFD8BD7}" dt="2023-10-10T19:47:56.694" v="95"/>
        <pc:sldMkLst>
          <pc:docMk/>
          <pc:sldMk cId="326236714" sldId="4256"/>
        </pc:sldMkLst>
        <pc:spChg chg="add del mod">
          <ac:chgData name="Lachlan O'neill" userId="76a59ad1-13f6-4ba4-9130-2f2bb7b4536b" providerId="ADAL" clId="{BA9C91FB-C2AE-498D-8BD7-5E96CBFD8BD7}" dt="2023-10-10T19:47:56.609" v="77"/>
          <ac:spMkLst>
            <pc:docMk/>
            <pc:sldMk cId="326236714" sldId="4256"/>
            <ac:spMk id="2" creationId="{37C8A1BD-1D15-3B3C-7DD5-949E2813D70C}"/>
          </ac:spMkLst>
        </pc:spChg>
        <pc:cxnChg chg="add mod modVis">
          <ac:chgData name="Lachlan O'neill" userId="76a59ad1-13f6-4ba4-9130-2f2bb7b4536b" providerId="ADAL" clId="{BA9C91FB-C2AE-498D-8BD7-5E96CBFD8BD7}" dt="2023-10-10T19:47:56.694" v="95"/>
          <ac:cxnSpMkLst>
            <pc:docMk/>
            <pc:sldMk cId="326236714" sldId="4256"/>
            <ac:cxnSpMk id="3" creationId="{11B7A9CF-2ECD-0AD8-AE4C-E15E5F1D9320}"/>
          </ac:cxnSpMkLst>
        </pc:cxnChg>
      </pc:sldChg>
      <pc:sldChg chg="addSp modSp mod">
        <pc:chgData name="Lachlan O'neill" userId="76a59ad1-13f6-4ba4-9130-2f2bb7b4536b" providerId="ADAL" clId="{BA9C91FB-C2AE-498D-8BD7-5E96CBFD8BD7}" dt="2023-10-10T19:47:56.609" v="74"/>
        <pc:sldMkLst>
          <pc:docMk/>
          <pc:sldMk cId="547438177" sldId="4258"/>
        </pc:sldMkLst>
        <pc:cxnChg chg="add mod modVis">
          <ac:chgData name="Lachlan O'neill" userId="76a59ad1-13f6-4ba4-9130-2f2bb7b4536b" providerId="ADAL" clId="{BA9C91FB-C2AE-498D-8BD7-5E96CBFD8BD7}" dt="2023-10-10T19:47:56.609" v="74"/>
          <ac:cxnSpMkLst>
            <pc:docMk/>
            <pc:sldMk cId="547438177" sldId="4258"/>
            <ac:cxnSpMk id="2" creationId="{FAB7BD31-8B1C-400C-7041-BAB9636EEA2A}"/>
          </ac:cxnSpMkLst>
        </pc:cxnChg>
      </pc:sldChg>
      <pc:sldChg chg="addSp modSp mod">
        <pc:chgData name="Lachlan O'neill" userId="76a59ad1-13f6-4ba4-9130-2f2bb7b4536b" providerId="ADAL" clId="{BA9C91FB-C2AE-498D-8BD7-5E96CBFD8BD7}" dt="2023-10-10T19:47:56.963" v="206"/>
        <pc:sldMkLst>
          <pc:docMk/>
          <pc:sldMk cId="2904670906" sldId="4270"/>
        </pc:sldMkLst>
        <pc:cxnChg chg="add mod modVis">
          <ac:chgData name="Lachlan O'neill" userId="76a59ad1-13f6-4ba4-9130-2f2bb7b4536b" providerId="ADAL" clId="{BA9C91FB-C2AE-498D-8BD7-5E96CBFD8BD7}" dt="2023-10-10T19:47:56.963" v="206"/>
          <ac:cxnSpMkLst>
            <pc:docMk/>
            <pc:sldMk cId="2904670906" sldId="4270"/>
            <ac:cxnSpMk id="4" creationId="{08C839B2-AF78-E9F8-247A-69E07237B144}"/>
          </ac:cxnSpMkLst>
        </pc:cxnChg>
      </pc:sldChg>
      <pc:sldChg chg="addSp modSp mod">
        <pc:chgData name="Lachlan O'neill" userId="76a59ad1-13f6-4ba4-9130-2f2bb7b4536b" providerId="ADAL" clId="{BA9C91FB-C2AE-498D-8BD7-5E96CBFD8BD7}" dt="2023-10-10T19:47:57.026" v="224"/>
        <pc:sldMkLst>
          <pc:docMk/>
          <pc:sldMk cId="2754056396" sldId="4286"/>
        </pc:sldMkLst>
        <pc:cxnChg chg="add mod modVis">
          <ac:chgData name="Lachlan O'neill" userId="76a59ad1-13f6-4ba4-9130-2f2bb7b4536b" providerId="ADAL" clId="{BA9C91FB-C2AE-498D-8BD7-5E96CBFD8BD7}" dt="2023-10-10T19:47:57.026" v="224"/>
          <ac:cxnSpMkLst>
            <pc:docMk/>
            <pc:sldMk cId="2754056396" sldId="4286"/>
            <ac:cxnSpMk id="5" creationId="{153EF29C-CBD8-00BC-770F-5B76A02C1318}"/>
          </ac:cxnSpMkLst>
        </pc:cxnChg>
      </pc:sldChg>
      <pc:sldChg chg="addSp modSp mod">
        <pc:chgData name="Lachlan O'neill" userId="76a59ad1-13f6-4ba4-9130-2f2bb7b4536b" providerId="ADAL" clId="{BA9C91FB-C2AE-498D-8BD7-5E96CBFD8BD7}" dt="2023-10-10T19:47:56.894" v="167"/>
        <pc:sldMkLst>
          <pc:docMk/>
          <pc:sldMk cId="3388508794" sldId="4291"/>
        </pc:sldMkLst>
        <pc:cxnChg chg="add mod modVis">
          <ac:chgData name="Lachlan O'neill" userId="76a59ad1-13f6-4ba4-9130-2f2bb7b4536b" providerId="ADAL" clId="{BA9C91FB-C2AE-498D-8BD7-5E96CBFD8BD7}" dt="2023-10-10T19:47:56.894" v="167"/>
          <ac:cxnSpMkLst>
            <pc:docMk/>
            <pc:sldMk cId="3388508794" sldId="4291"/>
            <ac:cxnSpMk id="2" creationId="{468C4DD5-B087-7611-79C9-3370A3BAFE09}"/>
          </ac:cxnSpMkLst>
        </pc:cxnChg>
      </pc:sldChg>
      <pc:sldChg chg="addSp delSp modSp mod">
        <pc:chgData name="Lachlan O'neill" userId="76a59ad1-13f6-4ba4-9130-2f2bb7b4536b" providerId="ADAL" clId="{BA9C91FB-C2AE-498D-8BD7-5E96CBFD8BD7}" dt="2023-10-10T19:47:56.963" v="188"/>
        <pc:sldMkLst>
          <pc:docMk/>
          <pc:sldMk cId="653183164" sldId="4296"/>
        </pc:sldMkLst>
        <pc:spChg chg="add del mod">
          <ac:chgData name="Lachlan O'neill" userId="76a59ad1-13f6-4ba4-9130-2f2bb7b4536b" providerId="ADAL" clId="{BA9C91FB-C2AE-498D-8BD7-5E96CBFD8BD7}" dt="2023-10-10T19:47:56.910" v="170"/>
          <ac:spMkLst>
            <pc:docMk/>
            <pc:sldMk cId="653183164" sldId="4296"/>
            <ac:spMk id="5" creationId="{594DE4F1-19E4-6CEE-F28F-42473DFF5E33}"/>
          </ac:spMkLst>
        </pc:spChg>
        <pc:cxnChg chg="add mod modVis">
          <ac:chgData name="Lachlan O'neill" userId="76a59ad1-13f6-4ba4-9130-2f2bb7b4536b" providerId="ADAL" clId="{BA9C91FB-C2AE-498D-8BD7-5E96CBFD8BD7}" dt="2023-10-10T19:47:56.963" v="188"/>
          <ac:cxnSpMkLst>
            <pc:docMk/>
            <pc:sldMk cId="653183164" sldId="4296"/>
            <ac:cxnSpMk id="6" creationId="{FEAC4370-6601-BAF3-889C-82F08A30F5B8}"/>
          </ac:cxnSpMkLst>
        </pc:cxnChg>
      </pc:sldChg>
      <pc:sldChg chg="addSp delSp modSp mod">
        <pc:chgData name="Lachlan O'neill" userId="76a59ad1-13f6-4ba4-9130-2f2bb7b4536b" providerId="ADAL" clId="{BA9C91FB-C2AE-498D-8BD7-5E96CBFD8BD7}" dt="2023-10-10T19:47:56.509" v="38"/>
        <pc:sldMkLst>
          <pc:docMk/>
          <pc:sldMk cId="1620370989" sldId="4300"/>
        </pc:sldMkLst>
        <pc:spChg chg="add del mod">
          <ac:chgData name="Lachlan O'neill" userId="76a59ad1-13f6-4ba4-9130-2f2bb7b4536b" providerId="ADAL" clId="{BA9C91FB-C2AE-498D-8BD7-5E96CBFD8BD7}" dt="2023-10-10T19:47:56.478" v="20"/>
          <ac:spMkLst>
            <pc:docMk/>
            <pc:sldMk cId="1620370989" sldId="4300"/>
            <ac:spMk id="4" creationId="{CE341C9A-8BAB-50AA-6FF7-C031D279CD09}"/>
          </ac:spMkLst>
        </pc:spChg>
        <pc:cxnChg chg="add mod modVis">
          <ac:chgData name="Lachlan O'neill" userId="76a59ad1-13f6-4ba4-9130-2f2bb7b4536b" providerId="ADAL" clId="{BA9C91FB-C2AE-498D-8BD7-5E96CBFD8BD7}" dt="2023-10-10T19:47:56.509" v="38"/>
          <ac:cxnSpMkLst>
            <pc:docMk/>
            <pc:sldMk cId="1620370989" sldId="4300"/>
            <ac:cxnSpMk id="5" creationId="{6B87B8C2-8FB6-5B25-BF1D-3B214C76ACDB}"/>
          </ac:cxnSpMkLst>
        </pc:cxnChg>
      </pc:sldChg>
      <pc:sldChg chg="addSp modSp mod">
        <pc:chgData name="Lachlan O'neill" userId="76a59ad1-13f6-4ba4-9130-2f2bb7b4536b" providerId="ADAL" clId="{BA9C91FB-C2AE-498D-8BD7-5E96CBFD8BD7}" dt="2023-10-10T19:47:56.578" v="56"/>
        <pc:sldMkLst>
          <pc:docMk/>
          <pc:sldMk cId="1170645744" sldId="4354"/>
        </pc:sldMkLst>
        <pc:cxnChg chg="add mod modVis">
          <ac:chgData name="Lachlan O'neill" userId="76a59ad1-13f6-4ba4-9130-2f2bb7b4536b" providerId="ADAL" clId="{BA9C91FB-C2AE-498D-8BD7-5E96CBFD8BD7}" dt="2023-10-10T19:47:56.578" v="56"/>
          <ac:cxnSpMkLst>
            <pc:docMk/>
            <pc:sldMk cId="1170645744" sldId="4354"/>
            <ac:cxnSpMk id="10" creationId="{62A287C0-5863-B710-A346-BE0D3D7D3736}"/>
          </ac:cxnSpMkLst>
        </pc:cxnChg>
      </pc:sldChg>
      <pc:sldChg chg="addSp modSp mod">
        <pc:chgData name="Lachlan O'neill" userId="76a59ad1-13f6-4ba4-9130-2f2bb7b4536b" providerId="ADAL" clId="{BA9C91FB-C2AE-498D-8BD7-5E96CBFD8BD7}" dt="2023-10-10T19:47:57.126" v="260"/>
        <pc:sldMkLst>
          <pc:docMk/>
          <pc:sldMk cId="415982598" sldId="4372"/>
        </pc:sldMkLst>
        <pc:cxnChg chg="add mod modVis">
          <ac:chgData name="Lachlan O'neill" userId="76a59ad1-13f6-4ba4-9130-2f2bb7b4536b" providerId="ADAL" clId="{BA9C91FB-C2AE-498D-8BD7-5E96CBFD8BD7}" dt="2023-10-10T19:47:57.126" v="260"/>
          <ac:cxnSpMkLst>
            <pc:docMk/>
            <pc:sldMk cId="415982598" sldId="4372"/>
            <ac:cxnSpMk id="3" creationId="{EA4826BE-2C79-C2D6-D12F-712442811579}"/>
          </ac:cxnSpMkLst>
        </pc:cxn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image" Target="../media/image12.png"/></Relationships>
</file>

<file path=ppt/diagrams/_rels/data2.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32D782-7D73-463D-BAC3-B1F06C2961AC}"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AU"/>
        </a:p>
      </dgm:t>
    </dgm:pt>
    <dgm:pt modelId="{F24F0B55-F371-4D56-8370-D8717573B0BD}">
      <dgm:prSet custT="1"/>
      <dgm:spPr>
        <a:solidFill>
          <a:srgbClr val="FF0000"/>
        </a:solidFill>
      </dgm:spPr>
      <dgm:t>
        <a:bodyPr/>
        <a:lstStyle/>
        <a:p>
          <a:r>
            <a:rPr lang="en-AU" sz="1000"/>
            <a:t>Role overload (high workloads or job demands)</a:t>
          </a:r>
        </a:p>
      </dgm:t>
    </dgm:pt>
    <dgm:pt modelId="{B141A9F9-7582-47C1-8B23-2418581786DE}" type="parTrans" cxnId="{EC373506-B4FD-4243-A32B-03DB3AF92B2A}">
      <dgm:prSet/>
      <dgm:spPr/>
      <dgm:t>
        <a:bodyPr/>
        <a:lstStyle/>
        <a:p>
          <a:endParaRPr lang="en-AU"/>
        </a:p>
      </dgm:t>
    </dgm:pt>
    <dgm:pt modelId="{1D0061B5-2441-41AA-B7DB-92926990FCD6}" type="sibTrans" cxnId="{EC373506-B4FD-4243-A32B-03DB3AF92B2A}">
      <dgm:prSet/>
      <dgm:spPr/>
      <dgm:t>
        <a:bodyPr/>
        <a:lstStyle/>
        <a:p>
          <a:endParaRPr lang="en-AU"/>
        </a:p>
      </dgm:t>
    </dgm:pt>
    <dgm:pt modelId="{0A6C4403-CB13-4CB1-B629-96434B0EDB17}">
      <dgm:prSet custT="1"/>
      <dgm:spPr>
        <a:solidFill>
          <a:srgbClr val="FF0000"/>
        </a:solidFill>
      </dgm:spPr>
      <dgm:t>
        <a:bodyPr/>
        <a:lstStyle/>
        <a:p>
          <a:pPr marL="0" lvl="0" indent="0" algn="ctr" defTabSz="444500">
            <a:lnSpc>
              <a:spcPct val="90000"/>
            </a:lnSpc>
            <a:spcBef>
              <a:spcPct val="0"/>
            </a:spcBef>
            <a:spcAft>
              <a:spcPct val="35000"/>
            </a:spcAft>
            <a:buNone/>
          </a:pPr>
          <a:r>
            <a:rPr lang="en-AU" sz="1000" kern="1200">
              <a:solidFill>
                <a:srgbClr val="FFFFFF"/>
              </a:solidFill>
              <a:latin typeface="Arial"/>
              <a:ea typeface="+mn-ea"/>
              <a:cs typeface="+mn-cs"/>
            </a:rPr>
            <a:t>Exposure to traumatic events</a:t>
          </a:r>
        </a:p>
      </dgm:t>
    </dgm:pt>
    <dgm:pt modelId="{A0F86856-B84A-4A85-83A0-AD4A556B25D2}" type="parTrans" cxnId="{129352D9-A2EB-4201-863B-712D474C580A}">
      <dgm:prSet/>
      <dgm:spPr/>
      <dgm:t>
        <a:bodyPr/>
        <a:lstStyle/>
        <a:p>
          <a:endParaRPr lang="en-AU"/>
        </a:p>
      </dgm:t>
    </dgm:pt>
    <dgm:pt modelId="{D1B9097A-721B-437A-8E07-87DAFEFECF3D}" type="sibTrans" cxnId="{129352D9-A2EB-4201-863B-712D474C580A}">
      <dgm:prSet/>
      <dgm:spPr/>
      <dgm:t>
        <a:bodyPr/>
        <a:lstStyle/>
        <a:p>
          <a:endParaRPr lang="en-AU"/>
        </a:p>
      </dgm:t>
    </dgm:pt>
    <dgm:pt modelId="{71755833-9B15-4EB0-9C5C-6646C7B31CE9}">
      <dgm:prSet custT="1"/>
      <dgm:spPr>
        <a:solidFill>
          <a:srgbClr val="FF0000"/>
        </a:solidFill>
      </dgm:spPr>
      <dgm:t>
        <a:bodyPr/>
        <a:lstStyle/>
        <a:p>
          <a:pPr marL="0" lvl="0" indent="0" algn="ctr" defTabSz="444500">
            <a:lnSpc>
              <a:spcPct val="90000"/>
            </a:lnSpc>
            <a:spcBef>
              <a:spcPct val="0"/>
            </a:spcBef>
            <a:spcAft>
              <a:spcPct val="35000"/>
            </a:spcAft>
            <a:buNone/>
          </a:pPr>
          <a:r>
            <a:rPr lang="en-AU" sz="1000" kern="1200">
              <a:solidFill>
                <a:srgbClr val="FFFFFF"/>
              </a:solidFill>
              <a:latin typeface="Arial"/>
              <a:ea typeface="+mn-ea"/>
              <a:cs typeface="+mn-cs"/>
            </a:rPr>
            <a:t>Role conflict or lack of role clarity</a:t>
          </a:r>
        </a:p>
      </dgm:t>
    </dgm:pt>
    <dgm:pt modelId="{120FE9BA-2A94-4D3C-B8E3-559DF431A2D1}" type="parTrans" cxnId="{F6DDEF4A-C842-4DB4-84C6-3F395D92BDB5}">
      <dgm:prSet/>
      <dgm:spPr/>
      <dgm:t>
        <a:bodyPr/>
        <a:lstStyle/>
        <a:p>
          <a:endParaRPr lang="en-AU"/>
        </a:p>
      </dgm:t>
    </dgm:pt>
    <dgm:pt modelId="{5D872256-4504-4CBA-98E9-640BF00EB321}" type="sibTrans" cxnId="{F6DDEF4A-C842-4DB4-84C6-3F395D92BDB5}">
      <dgm:prSet/>
      <dgm:spPr/>
      <dgm:t>
        <a:bodyPr/>
        <a:lstStyle/>
        <a:p>
          <a:endParaRPr lang="en-AU"/>
        </a:p>
      </dgm:t>
    </dgm:pt>
    <dgm:pt modelId="{05E03265-896C-422E-BD70-F98B8D322C85}">
      <dgm:prSet custT="1"/>
      <dgm:spPr/>
      <dgm:t>
        <a:bodyPr/>
        <a:lstStyle/>
        <a:p>
          <a:pPr marL="0" lvl="0" indent="0" algn="ctr" defTabSz="444500">
            <a:lnSpc>
              <a:spcPct val="90000"/>
            </a:lnSpc>
            <a:spcBef>
              <a:spcPct val="0"/>
            </a:spcBef>
            <a:spcAft>
              <a:spcPct val="35000"/>
            </a:spcAft>
            <a:buNone/>
          </a:pPr>
          <a:r>
            <a:rPr lang="en-AU" sz="1000" kern="1200">
              <a:solidFill>
                <a:srgbClr val="FFFFFF"/>
              </a:solidFill>
              <a:latin typeface="Arial"/>
              <a:ea typeface="+mn-ea"/>
              <a:cs typeface="+mn-cs"/>
            </a:rPr>
            <a:t>Job control</a:t>
          </a:r>
        </a:p>
      </dgm:t>
    </dgm:pt>
    <dgm:pt modelId="{140DC936-A81D-4915-B312-F4C7DD607890}" type="parTrans" cxnId="{59494D87-C055-40C1-87C7-84739540BA81}">
      <dgm:prSet/>
      <dgm:spPr/>
      <dgm:t>
        <a:bodyPr/>
        <a:lstStyle/>
        <a:p>
          <a:endParaRPr lang="en-AU"/>
        </a:p>
      </dgm:t>
    </dgm:pt>
    <dgm:pt modelId="{A1A11641-2E0B-4F50-83B0-2B8000CE7443}" type="sibTrans" cxnId="{59494D87-C055-40C1-87C7-84739540BA81}">
      <dgm:prSet/>
      <dgm:spPr/>
      <dgm:t>
        <a:bodyPr/>
        <a:lstStyle/>
        <a:p>
          <a:endParaRPr lang="en-AU"/>
        </a:p>
      </dgm:t>
    </dgm:pt>
    <dgm:pt modelId="{263667F6-C90B-46C4-83F3-AEBF5E683079}">
      <dgm:prSet custT="1"/>
      <dgm:spPr>
        <a:solidFill>
          <a:srgbClr val="FF0000"/>
        </a:solidFill>
      </dgm:spPr>
      <dgm:t>
        <a:bodyPr/>
        <a:lstStyle/>
        <a:p>
          <a:r>
            <a:rPr lang="en-AU" sz="1000" kern="1200">
              <a:solidFill>
                <a:srgbClr val="FFFFFF"/>
              </a:solidFill>
              <a:latin typeface="Arial"/>
              <a:ea typeface="+mn-ea"/>
              <a:cs typeface="+mn-cs"/>
            </a:rPr>
            <a:t>Conflict or poor workplace relationships</a:t>
          </a:r>
          <a:endParaRPr lang="en-AU" sz="700" kern="1200"/>
        </a:p>
      </dgm:t>
    </dgm:pt>
    <dgm:pt modelId="{DF4AC827-A01E-42FA-97D7-F309E21B7C9C}" type="parTrans" cxnId="{6D5425DF-EBD8-420B-B54B-72A7F2B6F0F4}">
      <dgm:prSet/>
      <dgm:spPr/>
      <dgm:t>
        <a:bodyPr/>
        <a:lstStyle/>
        <a:p>
          <a:endParaRPr lang="en-AU"/>
        </a:p>
      </dgm:t>
    </dgm:pt>
    <dgm:pt modelId="{C57AC160-655F-4FD6-AD5F-7A31ACF30956}" type="sibTrans" cxnId="{6D5425DF-EBD8-420B-B54B-72A7F2B6F0F4}">
      <dgm:prSet/>
      <dgm:spPr/>
      <dgm:t>
        <a:bodyPr/>
        <a:lstStyle/>
        <a:p>
          <a:endParaRPr lang="en-AU"/>
        </a:p>
      </dgm:t>
    </dgm:pt>
    <dgm:pt modelId="{9CD3BFD1-A2A4-4C49-A811-2626431B9AA9}">
      <dgm:prSet custT="1"/>
      <dgm:spPr/>
      <dgm:t>
        <a:bodyPr/>
        <a:lstStyle/>
        <a:p>
          <a:r>
            <a:rPr lang="en-AU" sz="1000" kern="1200"/>
            <a:t>Support from supervisors and managers</a:t>
          </a:r>
        </a:p>
      </dgm:t>
    </dgm:pt>
    <dgm:pt modelId="{8AFB1681-D88C-467F-8193-89D9F0B5A157}" type="parTrans" cxnId="{01134428-7AD9-4B98-9B9C-E019F97DAC6B}">
      <dgm:prSet/>
      <dgm:spPr/>
      <dgm:t>
        <a:bodyPr/>
        <a:lstStyle/>
        <a:p>
          <a:endParaRPr lang="en-AU"/>
        </a:p>
      </dgm:t>
    </dgm:pt>
    <dgm:pt modelId="{9221B736-556A-4893-8F5D-65FAC26A0CEB}" type="sibTrans" cxnId="{01134428-7AD9-4B98-9B9C-E019F97DAC6B}">
      <dgm:prSet/>
      <dgm:spPr/>
      <dgm:t>
        <a:bodyPr/>
        <a:lstStyle/>
        <a:p>
          <a:endParaRPr lang="en-AU"/>
        </a:p>
      </dgm:t>
    </dgm:pt>
    <dgm:pt modelId="{73187401-35B6-437E-A01E-278F0441E872}">
      <dgm:prSet custT="1"/>
      <dgm:spPr/>
      <dgm:t>
        <a:bodyPr/>
        <a:lstStyle/>
        <a:p>
          <a:pPr marL="0" lvl="0" indent="0" algn="ctr" defTabSz="444500">
            <a:lnSpc>
              <a:spcPct val="90000"/>
            </a:lnSpc>
            <a:spcBef>
              <a:spcPct val="0"/>
            </a:spcBef>
            <a:spcAft>
              <a:spcPct val="35000"/>
            </a:spcAft>
            <a:buNone/>
          </a:pPr>
          <a:r>
            <a:rPr lang="en-AU" sz="1000" kern="1200">
              <a:solidFill>
                <a:srgbClr val="FFFFFF"/>
              </a:solidFill>
              <a:latin typeface="Arial"/>
              <a:ea typeface="+mn-ea"/>
              <a:cs typeface="+mn-cs"/>
            </a:rPr>
            <a:t>Co-worker support</a:t>
          </a:r>
        </a:p>
      </dgm:t>
    </dgm:pt>
    <dgm:pt modelId="{961B2D45-76D7-4638-AB7E-5B74349965EC}" type="parTrans" cxnId="{17A6CF59-6E7C-493B-8F8A-AC4E6994E96E}">
      <dgm:prSet/>
      <dgm:spPr/>
      <dgm:t>
        <a:bodyPr/>
        <a:lstStyle/>
        <a:p>
          <a:endParaRPr lang="en-AU"/>
        </a:p>
      </dgm:t>
    </dgm:pt>
    <dgm:pt modelId="{98AB84CE-C7A2-40EB-9550-49D2522123BE}" type="sibTrans" cxnId="{17A6CF59-6E7C-493B-8F8A-AC4E6994E96E}">
      <dgm:prSet/>
      <dgm:spPr/>
      <dgm:t>
        <a:bodyPr/>
        <a:lstStyle/>
        <a:p>
          <a:endParaRPr lang="en-AU"/>
        </a:p>
      </dgm:t>
    </dgm:pt>
    <dgm:pt modelId="{67C5150A-96E3-465D-A8B6-E0A039D75402}">
      <dgm:prSet custT="1"/>
      <dgm:spPr>
        <a:solidFill>
          <a:srgbClr val="FF0000"/>
        </a:solidFill>
      </dgm:spPr>
      <dgm:t>
        <a:bodyPr/>
        <a:lstStyle/>
        <a:p>
          <a:r>
            <a:rPr lang="en-AU" sz="1000"/>
            <a:t>Role underload (low workloads or job demands)</a:t>
          </a:r>
        </a:p>
      </dgm:t>
    </dgm:pt>
    <dgm:pt modelId="{8600D299-4459-4A88-96E7-C53BDD7DD4AF}" type="sibTrans" cxnId="{44C2231F-6CF4-4EC3-92EE-A11D1BA36CFC}">
      <dgm:prSet/>
      <dgm:spPr/>
      <dgm:t>
        <a:bodyPr/>
        <a:lstStyle/>
        <a:p>
          <a:endParaRPr lang="en-AU"/>
        </a:p>
      </dgm:t>
    </dgm:pt>
    <dgm:pt modelId="{DF421241-F24B-45D2-8086-88FC0C102FDB}" type="parTrans" cxnId="{44C2231F-6CF4-4EC3-92EE-A11D1BA36CFC}">
      <dgm:prSet/>
      <dgm:spPr/>
      <dgm:t>
        <a:bodyPr/>
        <a:lstStyle/>
        <a:p>
          <a:endParaRPr lang="en-AU"/>
        </a:p>
      </dgm:t>
    </dgm:pt>
    <dgm:pt modelId="{6B4E95B0-A53A-4D0E-B948-22C246D704EA}" type="pres">
      <dgm:prSet presAssocID="{B132D782-7D73-463D-BAC3-B1F06C2961AC}" presName="linearFlow" presStyleCnt="0">
        <dgm:presLayoutVars>
          <dgm:dir/>
          <dgm:resizeHandles val="exact"/>
        </dgm:presLayoutVars>
      </dgm:prSet>
      <dgm:spPr/>
    </dgm:pt>
    <dgm:pt modelId="{5AAF7153-E10A-4482-9109-4799DB3C0B0E}" type="pres">
      <dgm:prSet presAssocID="{F24F0B55-F371-4D56-8370-D8717573B0BD}" presName="composite" presStyleCnt="0"/>
      <dgm:spPr/>
    </dgm:pt>
    <dgm:pt modelId="{74BD64D5-DBA5-4DC2-B4F5-B71D7647F48C}" type="pres">
      <dgm:prSet presAssocID="{F24F0B55-F371-4D56-8370-D8717573B0BD}" presName="imgShp" presStyleLbl="fgImgPlace1" presStyleIdx="0" presStyleCnt="8"/>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Warning"/>
        </a:ext>
      </dgm:extLst>
    </dgm:pt>
    <dgm:pt modelId="{DBC28573-514F-4096-BB01-16C05BEC2DCF}" type="pres">
      <dgm:prSet presAssocID="{F24F0B55-F371-4D56-8370-D8717573B0BD}" presName="txShp" presStyleLbl="node1" presStyleIdx="0" presStyleCnt="8">
        <dgm:presLayoutVars>
          <dgm:bulletEnabled val="1"/>
        </dgm:presLayoutVars>
      </dgm:prSet>
      <dgm:spPr/>
    </dgm:pt>
    <dgm:pt modelId="{08F78D5D-AEA1-4916-AA91-F9957695B309}" type="pres">
      <dgm:prSet presAssocID="{1D0061B5-2441-41AA-B7DB-92926990FCD6}" presName="spacing" presStyleCnt="0"/>
      <dgm:spPr/>
    </dgm:pt>
    <dgm:pt modelId="{F70024F1-93AA-476D-91E6-20979D1B2AB9}" type="pres">
      <dgm:prSet presAssocID="{67C5150A-96E3-465D-A8B6-E0A039D75402}" presName="composite" presStyleCnt="0"/>
      <dgm:spPr/>
    </dgm:pt>
    <dgm:pt modelId="{3D65CE89-560A-449E-8226-077F90D91C9B}" type="pres">
      <dgm:prSet presAssocID="{67C5150A-96E3-465D-A8B6-E0A039D75402}" presName="imgShp" presStyleLbl="fgImgPlace1" presStyleIdx="1" presStyleCnt="8"/>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B23DC440-5251-492C-8325-49A2AAE972CD}" type="pres">
      <dgm:prSet presAssocID="{67C5150A-96E3-465D-A8B6-E0A039D75402}" presName="txShp" presStyleLbl="node1" presStyleIdx="1" presStyleCnt="8">
        <dgm:presLayoutVars>
          <dgm:bulletEnabled val="1"/>
        </dgm:presLayoutVars>
      </dgm:prSet>
      <dgm:spPr/>
    </dgm:pt>
    <dgm:pt modelId="{99B2B7C5-7BA5-477E-B16A-E01854F28D27}" type="pres">
      <dgm:prSet presAssocID="{8600D299-4459-4A88-96E7-C53BDD7DD4AF}" presName="spacing" presStyleCnt="0"/>
      <dgm:spPr/>
    </dgm:pt>
    <dgm:pt modelId="{89162F75-8823-4952-98B0-602A37B1A073}" type="pres">
      <dgm:prSet presAssocID="{0A6C4403-CB13-4CB1-B629-96434B0EDB17}" presName="composite" presStyleCnt="0"/>
      <dgm:spPr/>
    </dgm:pt>
    <dgm:pt modelId="{0B0A0408-40F9-483C-B67D-5C9F854F11B0}" type="pres">
      <dgm:prSet presAssocID="{0A6C4403-CB13-4CB1-B629-96434B0EDB17}" presName="imgShp" presStyleLbl="fgImgPlace1" presStyleIdx="2" presStyleCnt="8"/>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815F0B6A-B5EA-4CE6-BA9B-E309E5A739BC}" type="pres">
      <dgm:prSet presAssocID="{0A6C4403-CB13-4CB1-B629-96434B0EDB17}" presName="txShp" presStyleLbl="node1" presStyleIdx="2" presStyleCnt="8">
        <dgm:presLayoutVars>
          <dgm:bulletEnabled val="1"/>
        </dgm:presLayoutVars>
      </dgm:prSet>
      <dgm:spPr/>
    </dgm:pt>
    <dgm:pt modelId="{5AC86E64-0B0F-40D0-86D3-1F87AD4D8450}" type="pres">
      <dgm:prSet presAssocID="{D1B9097A-721B-437A-8E07-87DAFEFECF3D}" presName="spacing" presStyleCnt="0"/>
      <dgm:spPr/>
    </dgm:pt>
    <dgm:pt modelId="{B6891DB0-FC1B-4F7F-B4AA-6DD0C92B64E8}" type="pres">
      <dgm:prSet presAssocID="{71755833-9B15-4EB0-9C5C-6646C7B31CE9}" presName="composite" presStyleCnt="0"/>
      <dgm:spPr/>
    </dgm:pt>
    <dgm:pt modelId="{24059D8C-32CF-43E2-A702-BDB1C7D96A8F}" type="pres">
      <dgm:prSet presAssocID="{71755833-9B15-4EB0-9C5C-6646C7B31CE9}" presName="imgShp" presStyleLbl="fgImgPlace1" presStyleIdx="3" presStyleCnt="8"/>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FC8F363B-8C2B-404D-8A77-099D0625140B}" type="pres">
      <dgm:prSet presAssocID="{71755833-9B15-4EB0-9C5C-6646C7B31CE9}" presName="txShp" presStyleLbl="node1" presStyleIdx="3" presStyleCnt="8">
        <dgm:presLayoutVars>
          <dgm:bulletEnabled val="1"/>
        </dgm:presLayoutVars>
      </dgm:prSet>
      <dgm:spPr/>
    </dgm:pt>
    <dgm:pt modelId="{C4874BCC-E979-40C9-A449-713CE4358E3A}" type="pres">
      <dgm:prSet presAssocID="{5D872256-4504-4CBA-98E9-640BF00EB321}" presName="spacing" presStyleCnt="0"/>
      <dgm:spPr/>
    </dgm:pt>
    <dgm:pt modelId="{B83D41C5-070D-43D4-B7E2-D01B0EB926B3}" type="pres">
      <dgm:prSet presAssocID="{05E03265-896C-422E-BD70-F98B8D322C85}" presName="composite" presStyleCnt="0"/>
      <dgm:spPr/>
    </dgm:pt>
    <dgm:pt modelId="{5FEDA198-51D5-4103-B2EB-5EF980539372}" type="pres">
      <dgm:prSet presAssocID="{05E03265-896C-422E-BD70-F98B8D322C85}" presName="imgShp" presStyleLbl="fgImgPlace1" presStyleIdx="4" presStyleCnt="8" custLinFactNeighborX="5086" custLinFactNeighborY="1592"/>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58E66FDF-812F-4B4A-BA60-3081DA7E879B}" type="pres">
      <dgm:prSet presAssocID="{05E03265-896C-422E-BD70-F98B8D322C85}" presName="txShp" presStyleLbl="node1" presStyleIdx="4" presStyleCnt="8" custLinFactY="34783" custLinFactNeighborX="-401" custLinFactNeighborY="100000">
        <dgm:presLayoutVars>
          <dgm:bulletEnabled val="1"/>
        </dgm:presLayoutVars>
      </dgm:prSet>
      <dgm:spPr/>
    </dgm:pt>
    <dgm:pt modelId="{62135BD0-4F71-4894-A79C-E4CB4BFD0286}" type="pres">
      <dgm:prSet presAssocID="{A1A11641-2E0B-4F50-83B0-2B8000CE7443}" presName="spacing" presStyleCnt="0"/>
      <dgm:spPr/>
    </dgm:pt>
    <dgm:pt modelId="{72F58435-63C2-43F8-98E0-B66950544596}" type="pres">
      <dgm:prSet presAssocID="{263667F6-C90B-46C4-83F3-AEBF5E683079}" presName="composite" presStyleCnt="0"/>
      <dgm:spPr/>
    </dgm:pt>
    <dgm:pt modelId="{C3110E14-2DEB-4E7B-8C49-3878230BCC28}" type="pres">
      <dgm:prSet presAssocID="{263667F6-C90B-46C4-83F3-AEBF5E683079}" presName="imgShp" presStyleLbl="fgImgPlace1" presStyleIdx="5" presStyleCnt="8"/>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2D0DAD18-3255-4D6E-B6FC-EF5A6B441173}" type="pres">
      <dgm:prSet presAssocID="{263667F6-C90B-46C4-83F3-AEBF5E683079}" presName="txShp" presStyleLbl="node1" presStyleIdx="5" presStyleCnt="8" custLinFactY="-29559" custLinFactNeighborX="313" custLinFactNeighborY="-100000">
        <dgm:presLayoutVars>
          <dgm:bulletEnabled val="1"/>
        </dgm:presLayoutVars>
      </dgm:prSet>
      <dgm:spPr/>
    </dgm:pt>
    <dgm:pt modelId="{3DA03BFF-C128-43CF-BF84-C0B3D2BE4126}" type="pres">
      <dgm:prSet presAssocID="{C57AC160-655F-4FD6-AD5F-7A31ACF30956}" presName="spacing" presStyleCnt="0"/>
      <dgm:spPr/>
    </dgm:pt>
    <dgm:pt modelId="{CF31AAEA-F359-4FDB-8C8A-6EC4811404D3}" type="pres">
      <dgm:prSet presAssocID="{9CD3BFD1-A2A4-4C49-A811-2626431B9AA9}" presName="composite" presStyleCnt="0"/>
      <dgm:spPr/>
    </dgm:pt>
    <dgm:pt modelId="{F9659EA3-5560-46AF-A268-89D13802CD5D}" type="pres">
      <dgm:prSet presAssocID="{9CD3BFD1-A2A4-4C49-A811-2626431B9AA9}" presName="imgShp" presStyleLbl="fgImgPlace1" presStyleIdx="6" presStyleCnt="8"/>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8CF5B0A2-01B9-471B-BF8A-AC682B0A6CCB}" type="pres">
      <dgm:prSet presAssocID="{9CD3BFD1-A2A4-4C49-A811-2626431B9AA9}" presName="txShp" presStyleLbl="node1" presStyleIdx="6" presStyleCnt="8">
        <dgm:presLayoutVars>
          <dgm:bulletEnabled val="1"/>
        </dgm:presLayoutVars>
      </dgm:prSet>
      <dgm:spPr/>
    </dgm:pt>
    <dgm:pt modelId="{5C15191E-41FA-4D37-8A1F-47F38FDF7F66}" type="pres">
      <dgm:prSet presAssocID="{9221B736-556A-4893-8F5D-65FAC26A0CEB}" presName="spacing" presStyleCnt="0"/>
      <dgm:spPr/>
    </dgm:pt>
    <dgm:pt modelId="{9196C7BE-DC5D-4353-995E-7750B9F05012}" type="pres">
      <dgm:prSet presAssocID="{73187401-35B6-437E-A01E-278F0441E872}" presName="composite" presStyleCnt="0"/>
      <dgm:spPr/>
    </dgm:pt>
    <dgm:pt modelId="{68335192-985C-41AE-A044-8406364FD736}" type="pres">
      <dgm:prSet presAssocID="{73187401-35B6-437E-A01E-278F0441E872}" presName="imgShp" presStyleLbl="fgImgPlace1" presStyleIdx="7" presStyleCnt="8"/>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F88012F0-F77F-41E6-8C5C-4B94EC880F14}" type="pres">
      <dgm:prSet presAssocID="{73187401-35B6-437E-A01E-278F0441E872}" presName="txShp" presStyleLbl="node1" presStyleIdx="7" presStyleCnt="8">
        <dgm:presLayoutVars>
          <dgm:bulletEnabled val="1"/>
        </dgm:presLayoutVars>
      </dgm:prSet>
      <dgm:spPr/>
    </dgm:pt>
  </dgm:ptLst>
  <dgm:cxnLst>
    <dgm:cxn modelId="{EC373506-B4FD-4243-A32B-03DB3AF92B2A}" srcId="{B132D782-7D73-463D-BAC3-B1F06C2961AC}" destId="{F24F0B55-F371-4D56-8370-D8717573B0BD}" srcOrd="0" destOrd="0" parTransId="{B141A9F9-7582-47C1-8B23-2418581786DE}" sibTransId="{1D0061B5-2441-41AA-B7DB-92926990FCD6}"/>
    <dgm:cxn modelId="{3E364C06-6CE4-4518-A586-A0F4643E3B9F}" type="presOf" srcId="{71755833-9B15-4EB0-9C5C-6646C7B31CE9}" destId="{FC8F363B-8C2B-404D-8A77-099D0625140B}" srcOrd="0" destOrd="0" presId="urn:microsoft.com/office/officeart/2005/8/layout/vList3"/>
    <dgm:cxn modelId="{4F59D70A-99C9-464C-AE29-60069E30D7EA}" type="presOf" srcId="{67C5150A-96E3-465D-A8B6-E0A039D75402}" destId="{B23DC440-5251-492C-8325-49A2AAE972CD}" srcOrd="0" destOrd="0" presId="urn:microsoft.com/office/officeart/2005/8/layout/vList3"/>
    <dgm:cxn modelId="{8B375D0E-3297-4BD4-8601-F50551D9422E}" type="presOf" srcId="{73187401-35B6-437E-A01E-278F0441E872}" destId="{F88012F0-F77F-41E6-8C5C-4B94EC880F14}" srcOrd="0" destOrd="0" presId="urn:microsoft.com/office/officeart/2005/8/layout/vList3"/>
    <dgm:cxn modelId="{44C2231F-6CF4-4EC3-92EE-A11D1BA36CFC}" srcId="{B132D782-7D73-463D-BAC3-B1F06C2961AC}" destId="{67C5150A-96E3-465D-A8B6-E0A039D75402}" srcOrd="1" destOrd="0" parTransId="{DF421241-F24B-45D2-8086-88FC0C102FDB}" sibTransId="{8600D299-4459-4A88-96E7-C53BDD7DD4AF}"/>
    <dgm:cxn modelId="{241A9022-E0B3-47D9-82B1-A297F61359F5}" type="presOf" srcId="{F24F0B55-F371-4D56-8370-D8717573B0BD}" destId="{DBC28573-514F-4096-BB01-16C05BEC2DCF}" srcOrd="0" destOrd="0" presId="urn:microsoft.com/office/officeart/2005/8/layout/vList3"/>
    <dgm:cxn modelId="{01134428-7AD9-4B98-9B9C-E019F97DAC6B}" srcId="{B132D782-7D73-463D-BAC3-B1F06C2961AC}" destId="{9CD3BFD1-A2A4-4C49-A811-2626431B9AA9}" srcOrd="6" destOrd="0" parTransId="{8AFB1681-D88C-467F-8193-89D9F0B5A157}" sibTransId="{9221B736-556A-4893-8F5D-65FAC26A0CEB}"/>
    <dgm:cxn modelId="{D8860B3F-73AC-48FF-A81A-849AEFD8D71E}" type="presOf" srcId="{263667F6-C90B-46C4-83F3-AEBF5E683079}" destId="{2D0DAD18-3255-4D6E-B6FC-EF5A6B441173}" srcOrd="0" destOrd="0" presId="urn:microsoft.com/office/officeart/2005/8/layout/vList3"/>
    <dgm:cxn modelId="{F6DDEF4A-C842-4DB4-84C6-3F395D92BDB5}" srcId="{B132D782-7D73-463D-BAC3-B1F06C2961AC}" destId="{71755833-9B15-4EB0-9C5C-6646C7B31CE9}" srcOrd="3" destOrd="0" parTransId="{120FE9BA-2A94-4D3C-B8E3-559DF431A2D1}" sibTransId="{5D872256-4504-4CBA-98E9-640BF00EB321}"/>
    <dgm:cxn modelId="{17A6CF59-6E7C-493B-8F8A-AC4E6994E96E}" srcId="{B132D782-7D73-463D-BAC3-B1F06C2961AC}" destId="{73187401-35B6-437E-A01E-278F0441E872}" srcOrd="7" destOrd="0" parTransId="{961B2D45-76D7-4638-AB7E-5B74349965EC}" sibTransId="{98AB84CE-C7A2-40EB-9550-49D2522123BE}"/>
    <dgm:cxn modelId="{EAE20E82-333D-41C3-907A-422374B1F1C8}" type="presOf" srcId="{0A6C4403-CB13-4CB1-B629-96434B0EDB17}" destId="{815F0B6A-B5EA-4CE6-BA9B-E309E5A739BC}" srcOrd="0" destOrd="0" presId="urn:microsoft.com/office/officeart/2005/8/layout/vList3"/>
    <dgm:cxn modelId="{59494D87-C055-40C1-87C7-84739540BA81}" srcId="{B132D782-7D73-463D-BAC3-B1F06C2961AC}" destId="{05E03265-896C-422E-BD70-F98B8D322C85}" srcOrd="4" destOrd="0" parTransId="{140DC936-A81D-4915-B312-F4C7DD607890}" sibTransId="{A1A11641-2E0B-4F50-83B0-2B8000CE7443}"/>
    <dgm:cxn modelId="{4EB2D8A0-D760-4FF4-9A10-EB34D31B4453}" type="presOf" srcId="{9CD3BFD1-A2A4-4C49-A811-2626431B9AA9}" destId="{8CF5B0A2-01B9-471B-BF8A-AC682B0A6CCB}" srcOrd="0" destOrd="0" presId="urn:microsoft.com/office/officeart/2005/8/layout/vList3"/>
    <dgm:cxn modelId="{23C26BB7-C3ED-4646-9C04-05E163D2411D}" type="presOf" srcId="{05E03265-896C-422E-BD70-F98B8D322C85}" destId="{58E66FDF-812F-4B4A-BA60-3081DA7E879B}" srcOrd="0" destOrd="0" presId="urn:microsoft.com/office/officeart/2005/8/layout/vList3"/>
    <dgm:cxn modelId="{129352D9-A2EB-4201-863B-712D474C580A}" srcId="{B132D782-7D73-463D-BAC3-B1F06C2961AC}" destId="{0A6C4403-CB13-4CB1-B629-96434B0EDB17}" srcOrd="2" destOrd="0" parTransId="{A0F86856-B84A-4A85-83A0-AD4A556B25D2}" sibTransId="{D1B9097A-721B-437A-8E07-87DAFEFECF3D}"/>
    <dgm:cxn modelId="{C520B0DE-B5BF-4BD7-95E8-C07EFC1D9E25}" type="presOf" srcId="{B132D782-7D73-463D-BAC3-B1F06C2961AC}" destId="{6B4E95B0-A53A-4D0E-B948-22C246D704EA}" srcOrd="0" destOrd="0" presId="urn:microsoft.com/office/officeart/2005/8/layout/vList3"/>
    <dgm:cxn modelId="{6D5425DF-EBD8-420B-B54B-72A7F2B6F0F4}" srcId="{B132D782-7D73-463D-BAC3-B1F06C2961AC}" destId="{263667F6-C90B-46C4-83F3-AEBF5E683079}" srcOrd="5" destOrd="0" parTransId="{DF4AC827-A01E-42FA-97D7-F309E21B7C9C}" sibTransId="{C57AC160-655F-4FD6-AD5F-7A31ACF30956}"/>
    <dgm:cxn modelId="{00626F6F-4DCF-42D5-9797-9139CD6CC245}" type="presParOf" srcId="{6B4E95B0-A53A-4D0E-B948-22C246D704EA}" destId="{5AAF7153-E10A-4482-9109-4799DB3C0B0E}" srcOrd="0" destOrd="0" presId="urn:microsoft.com/office/officeart/2005/8/layout/vList3"/>
    <dgm:cxn modelId="{1F69B190-B074-4BB6-9647-E3ABBC8781B1}" type="presParOf" srcId="{5AAF7153-E10A-4482-9109-4799DB3C0B0E}" destId="{74BD64D5-DBA5-4DC2-B4F5-B71D7647F48C}" srcOrd="0" destOrd="0" presId="urn:microsoft.com/office/officeart/2005/8/layout/vList3"/>
    <dgm:cxn modelId="{00103560-9CB5-425A-914A-91A5687626F8}" type="presParOf" srcId="{5AAF7153-E10A-4482-9109-4799DB3C0B0E}" destId="{DBC28573-514F-4096-BB01-16C05BEC2DCF}" srcOrd="1" destOrd="0" presId="urn:microsoft.com/office/officeart/2005/8/layout/vList3"/>
    <dgm:cxn modelId="{A6548259-D16A-4CD5-B5D8-A1592CB17FE7}" type="presParOf" srcId="{6B4E95B0-A53A-4D0E-B948-22C246D704EA}" destId="{08F78D5D-AEA1-4916-AA91-F9957695B309}" srcOrd="1" destOrd="0" presId="urn:microsoft.com/office/officeart/2005/8/layout/vList3"/>
    <dgm:cxn modelId="{0E2506DA-5857-45D0-B3EF-AFC554592EE4}" type="presParOf" srcId="{6B4E95B0-A53A-4D0E-B948-22C246D704EA}" destId="{F70024F1-93AA-476D-91E6-20979D1B2AB9}" srcOrd="2" destOrd="0" presId="urn:microsoft.com/office/officeart/2005/8/layout/vList3"/>
    <dgm:cxn modelId="{365ABD46-E555-43B4-8BA6-CA707FCF972A}" type="presParOf" srcId="{F70024F1-93AA-476D-91E6-20979D1B2AB9}" destId="{3D65CE89-560A-449E-8226-077F90D91C9B}" srcOrd="0" destOrd="0" presId="urn:microsoft.com/office/officeart/2005/8/layout/vList3"/>
    <dgm:cxn modelId="{75970EF9-7FC0-4FF9-86D4-3D638AF820E9}" type="presParOf" srcId="{F70024F1-93AA-476D-91E6-20979D1B2AB9}" destId="{B23DC440-5251-492C-8325-49A2AAE972CD}" srcOrd="1" destOrd="0" presId="urn:microsoft.com/office/officeart/2005/8/layout/vList3"/>
    <dgm:cxn modelId="{BE549909-0416-442C-BCC3-59611212647E}" type="presParOf" srcId="{6B4E95B0-A53A-4D0E-B948-22C246D704EA}" destId="{99B2B7C5-7BA5-477E-B16A-E01854F28D27}" srcOrd="3" destOrd="0" presId="urn:microsoft.com/office/officeart/2005/8/layout/vList3"/>
    <dgm:cxn modelId="{87A0BC6C-BF5E-4AF2-B51E-ED6FFA14954D}" type="presParOf" srcId="{6B4E95B0-A53A-4D0E-B948-22C246D704EA}" destId="{89162F75-8823-4952-98B0-602A37B1A073}" srcOrd="4" destOrd="0" presId="urn:microsoft.com/office/officeart/2005/8/layout/vList3"/>
    <dgm:cxn modelId="{DB620F37-FE22-4943-887A-8AB6DB86947E}" type="presParOf" srcId="{89162F75-8823-4952-98B0-602A37B1A073}" destId="{0B0A0408-40F9-483C-B67D-5C9F854F11B0}" srcOrd="0" destOrd="0" presId="urn:microsoft.com/office/officeart/2005/8/layout/vList3"/>
    <dgm:cxn modelId="{E4C3B45C-0828-4842-B24F-0D9C45589572}" type="presParOf" srcId="{89162F75-8823-4952-98B0-602A37B1A073}" destId="{815F0B6A-B5EA-4CE6-BA9B-E309E5A739BC}" srcOrd="1" destOrd="0" presId="urn:microsoft.com/office/officeart/2005/8/layout/vList3"/>
    <dgm:cxn modelId="{15091B21-0552-4A26-A820-5A173D4B2F41}" type="presParOf" srcId="{6B4E95B0-A53A-4D0E-B948-22C246D704EA}" destId="{5AC86E64-0B0F-40D0-86D3-1F87AD4D8450}" srcOrd="5" destOrd="0" presId="urn:microsoft.com/office/officeart/2005/8/layout/vList3"/>
    <dgm:cxn modelId="{1FC087C4-C01B-4214-9598-CA9CD028117C}" type="presParOf" srcId="{6B4E95B0-A53A-4D0E-B948-22C246D704EA}" destId="{B6891DB0-FC1B-4F7F-B4AA-6DD0C92B64E8}" srcOrd="6" destOrd="0" presId="urn:microsoft.com/office/officeart/2005/8/layout/vList3"/>
    <dgm:cxn modelId="{CBDD2D97-036C-4E24-8226-D80CD9A5ED02}" type="presParOf" srcId="{B6891DB0-FC1B-4F7F-B4AA-6DD0C92B64E8}" destId="{24059D8C-32CF-43E2-A702-BDB1C7D96A8F}" srcOrd="0" destOrd="0" presId="urn:microsoft.com/office/officeart/2005/8/layout/vList3"/>
    <dgm:cxn modelId="{A36ED3AE-E70A-4724-BC4A-B1BDCB639D3B}" type="presParOf" srcId="{B6891DB0-FC1B-4F7F-B4AA-6DD0C92B64E8}" destId="{FC8F363B-8C2B-404D-8A77-099D0625140B}" srcOrd="1" destOrd="0" presId="urn:microsoft.com/office/officeart/2005/8/layout/vList3"/>
    <dgm:cxn modelId="{35318B5D-6637-4CD0-9EDB-89B6C643BF85}" type="presParOf" srcId="{6B4E95B0-A53A-4D0E-B948-22C246D704EA}" destId="{C4874BCC-E979-40C9-A449-713CE4358E3A}" srcOrd="7" destOrd="0" presId="urn:microsoft.com/office/officeart/2005/8/layout/vList3"/>
    <dgm:cxn modelId="{F205846A-969B-421F-8989-EAE188F9C4C9}" type="presParOf" srcId="{6B4E95B0-A53A-4D0E-B948-22C246D704EA}" destId="{B83D41C5-070D-43D4-B7E2-D01B0EB926B3}" srcOrd="8" destOrd="0" presId="urn:microsoft.com/office/officeart/2005/8/layout/vList3"/>
    <dgm:cxn modelId="{7971E220-1282-405C-936E-739E20B4D5CF}" type="presParOf" srcId="{B83D41C5-070D-43D4-B7E2-D01B0EB926B3}" destId="{5FEDA198-51D5-4103-B2EB-5EF980539372}" srcOrd="0" destOrd="0" presId="urn:microsoft.com/office/officeart/2005/8/layout/vList3"/>
    <dgm:cxn modelId="{8495C51A-337C-41F0-8BF4-AFF54830BB4B}" type="presParOf" srcId="{B83D41C5-070D-43D4-B7E2-D01B0EB926B3}" destId="{58E66FDF-812F-4B4A-BA60-3081DA7E879B}" srcOrd="1" destOrd="0" presId="urn:microsoft.com/office/officeart/2005/8/layout/vList3"/>
    <dgm:cxn modelId="{D5F6C0E5-8ED1-4113-9099-64078F90B7D2}" type="presParOf" srcId="{6B4E95B0-A53A-4D0E-B948-22C246D704EA}" destId="{62135BD0-4F71-4894-A79C-E4CB4BFD0286}" srcOrd="9" destOrd="0" presId="urn:microsoft.com/office/officeart/2005/8/layout/vList3"/>
    <dgm:cxn modelId="{166E745F-0CEF-4E88-A3B3-F29D64E315B0}" type="presParOf" srcId="{6B4E95B0-A53A-4D0E-B948-22C246D704EA}" destId="{72F58435-63C2-43F8-98E0-B66950544596}" srcOrd="10" destOrd="0" presId="urn:microsoft.com/office/officeart/2005/8/layout/vList3"/>
    <dgm:cxn modelId="{81388ACC-ACED-4181-8C8E-4610E6A65DB3}" type="presParOf" srcId="{72F58435-63C2-43F8-98E0-B66950544596}" destId="{C3110E14-2DEB-4E7B-8C49-3878230BCC28}" srcOrd="0" destOrd="0" presId="urn:microsoft.com/office/officeart/2005/8/layout/vList3"/>
    <dgm:cxn modelId="{89BDEEBD-BEB3-447E-8B40-3D0BCB47288A}" type="presParOf" srcId="{72F58435-63C2-43F8-98E0-B66950544596}" destId="{2D0DAD18-3255-4D6E-B6FC-EF5A6B441173}" srcOrd="1" destOrd="0" presId="urn:microsoft.com/office/officeart/2005/8/layout/vList3"/>
    <dgm:cxn modelId="{FF03C633-2A6A-4DB7-9C8E-1F5F2D440EFD}" type="presParOf" srcId="{6B4E95B0-A53A-4D0E-B948-22C246D704EA}" destId="{3DA03BFF-C128-43CF-BF84-C0B3D2BE4126}" srcOrd="11" destOrd="0" presId="urn:microsoft.com/office/officeart/2005/8/layout/vList3"/>
    <dgm:cxn modelId="{73AB0B5B-F8F5-47E7-9EE9-F4EB86214270}" type="presParOf" srcId="{6B4E95B0-A53A-4D0E-B948-22C246D704EA}" destId="{CF31AAEA-F359-4FDB-8C8A-6EC4811404D3}" srcOrd="12" destOrd="0" presId="urn:microsoft.com/office/officeart/2005/8/layout/vList3"/>
    <dgm:cxn modelId="{DC2EBCB3-6B62-48CE-B238-F6B3FE19662C}" type="presParOf" srcId="{CF31AAEA-F359-4FDB-8C8A-6EC4811404D3}" destId="{F9659EA3-5560-46AF-A268-89D13802CD5D}" srcOrd="0" destOrd="0" presId="urn:microsoft.com/office/officeart/2005/8/layout/vList3"/>
    <dgm:cxn modelId="{19055B6A-FD49-45E5-B0A4-19A2217D4C8E}" type="presParOf" srcId="{CF31AAEA-F359-4FDB-8C8A-6EC4811404D3}" destId="{8CF5B0A2-01B9-471B-BF8A-AC682B0A6CCB}" srcOrd="1" destOrd="0" presId="urn:microsoft.com/office/officeart/2005/8/layout/vList3"/>
    <dgm:cxn modelId="{9F05D399-3FEA-4C3A-AE46-13DD3BD2E0BC}" type="presParOf" srcId="{6B4E95B0-A53A-4D0E-B948-22C246D704EA}" destId="{5C15191E-41FA-4D37-8A1F-47F38FDF7F66}" srcOrd="13" destOrd="0" presId="urn:microsoft.com/office/officeart/2005/8/layout/vList3"/>
    <dgm:cxn modelId="{CDE2A224-AEBA-4979-A0A5-4F20847F8ABE}" type="presParOf" srcId="{6B4E95B0-A53A-4D0E-B948-22C246D704EA}" destId="{9196C7BE-DC5D-4353-995E-7750B9F05012}" srcOrd="14" destOrd="0" presId="urn:microsoft.com/office/officeart/2005/8/layout/vList3"/>
    <dgm:cxn modelId="{81DFACDD-80AC-4CB1-A6DC-54E23E3A8B4C}" type="presParOf" srcId="{9196C7BE-DC5D-4353-995E-7750B9F05012}" destId="{68335192-985C-41AE-A044-8406364FD736}" srcOrd="0" destOrd="0" presId="urn:microsoft.com/office/officeart/2005/8/layout/vList3"/>
    <dgm:cxn modelId="{C3499398-6741-4E69-882F-ACC568699A8C}" type="presParOf" srcId="{9196C7BE-DC5D-4353-995E-7750B9F05012}" destId="{F88012F0-F77F-41E6-8C5C-4B94EC880F1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9A19FAB-F504-49BA-AA7B-5E18BB9BCDBC}"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AU"/>
        </a:p>
      </dgm:t>
    </dgm:pt>
    <dgm:pt modelId="{987EB445-457D-4716-BBC5-23D25A7DCC10}">
      <dgm:prSet custT="1"/>
      <dgm:spPr>
        <a:solidFill>
          <a:srgbClr val="FF0000"/>
        </a:solidFill>
      </dgm:spPr>
      <dgm:t>
        <a:bodyPr/>
        <a:lstStyle/>
        <a:p>
          <a:r>
            <a:rPr lang="en-AU" sz="1000"/>
            <a:t>Workplace violence</a:t>
          </a:r>
        </a:p>
      </dgm:t>
    </dgm:pt>
    <dgm:pt modelId="{406B71B6-2CEF-4F36-8DDA-B60BD57EAE8D}" type="parTrans" cxnId="{9D42B885-2007-4148-97CB-77DF00938DF0}">
      <dgm:prSet/>
      <dgm:spPr/>
      <dgm:t>
        <a:bodyPr/>
        <a:lstStyle/>
        <a:p>
          <a:endParaRPr lang="en-AU"/>
        </a:p>
      </dgm:t>
    </dgm:pt>
    <dgm:pt modelId="{D3D6C90C-1E4E-434A-BEBE-3AFC8E206FFA}" type="sibTrans" cxnId="{9D42B885-2007-4148-97CB-77DF00938DF0}">
      <dgm:prSet/>
      <dgm:spPr/>
      <dgm:t>
        <a:bodyPr/>
        <a:lstStyle/>
        <a:p>
          <a:endParaRPr lang="en-AU"/>
        </a:p>
      </dgm:t>
    </dgm:pt>
    <dgm:pt modelId="{E5D0C34F-83F3-487F-BD2B-B2FAB6D627BB}">
      <dgm:prSet custT="1"/>
      <dgm:spPr>
        <a:solidFill>
          <a:srgbClr val="FF0000"/>
        </a:solidFill>
      </dgm:spPr>
      <dgm:t>
        <a:bodyPr/>
        <a:lstStyle/>
        <a:p>
          <a:r>
            <a:rPr lang="en-AU" sz="1000"/>
            <a:t>Bullying</a:t>
          </a:r>
        </a:p>
      </dgm:t>
    </dgm:pt>
    <dgm:pt modelId="{0D464FB3-CF2F-4E6E-B625-046B3EFD11E4}" type="parTrans" cxnId="{A15D775C-7802-4AFA-B493-46B3E0E8587D}">
      <dgm:prSet/>
      <dgm:spPr/>
      <dgm:t>
        <a:bodyPr/>
        <a:lstStyle/>
        <a:p>
          <a:endParaRPr lang="en-AU"/>
        </a:p>
      </dgm:t>
    </dgm:pt>
    <dgm:pt modelId="{2745D757-E21F-4063-A458-990811691B04}" type="sibTrans" cxnId="{A15D775C-7802-4AFA-B493-46B3E0E8587D}">
      <dgm:prSet/>
      <dgm:spPr/>
      <dgm:t>
        <a:bodyPr/>
        <a:lstStyle/>
        <a:p>
          <a:endParaRPr lang="en-AU"/>
        </a:p>
      </dgm:t>
    </dgm:pt>
    <dgm:pt modelId="{235E79A5-A637-4532-BEFA-662B56D7F34A}">
      <dgm:prSet custT="1"/>
      <dgm:spPr>
        <a:solidFill>
          <a:srgbClr val="FF0000"/>
        </a:solidFill>
      </dgm:spPr>
      <dgm:t>
        <a:bodyPr/>
        <a:lstStyle/>
        <a:p>
          <a:r>
            <a:rPr lang="en-AU" sz="1000"/>
            <a:t>Harassment including sexual harassment</a:t>
          </a:r>
        </a:p>
      </dgm:t>
    </dgm:pt>
    <dgm:pt modelId="{B7073D94-7CF7-4D91-8012-73B43E0BF4FC}" type="parTrans" cxnId="{8FD33E9C-4FB5-4F27-8B48-471DF824E7E7}">
      <dgm:prSet/>
      <dgm:spPr/>
      <dgm:t>
        <a:bodyPr/>
        <a:lstStyle/>
        <a:p>
          <a:endParaRPr lang="en-AU"/>
        </a:p>
      </dgm:t>
    </dgm:pt>
    <dgm:pt modelId="{07C8CBBB-9179-41F4-A96A-72A1B3518CB7}" type="sibTrans" cxnId="{8FD33E9C-4FB5-4F27-8B48-471DF824E7E7}">
      <dgm:prSet/>
      <dgm:spPr/>
      <dgm:t>
        <a:bodyPr/>
        <a:lstStyle/>
        <a:p>
          <a:endParaRPr lang="en-AU"/>
        </a:p>
      </dgm:t>
    </dgm:pt>
    <dgm:pt modelId="{4E5407B5-D349-4A99-9FB1-F7795FB1DB50}">
      <dgm:prSet custT="1"/>
      <dgm:spPr/>
      <dgm:t>
        <a:bodyPr/>
        <a:lstStyle/>
        <a:p>
          <a:r>
            <a:rPr lang="en-AU" sz="1000"/>
            <a:t>Reward and recognition</a:t>
          </a:r>
        </a:p>
      </dgm:t>
    </dgm:pt>
    <dgm:pt modelId="{D4877F92-CCED-4BF0-B8E8-7B143AF9B28B}" type="parTrans" cxnId="{201086B9-B6DE-402C-BE53-0F8CC9707853}">
      <dgm:prSet/>
      <dgm:spPr/>
      <dgm:t>
        <a:bodyPr/>
        <a:lstStyle/>
        <a:p>
          <a:endParaRPr lang="en-AU"/>
        </a:p>
      </dgm:t>
    </dgm:pt>
    <dgm:pt modelId="{47D8AD13-4099-4941-A880-8BFCF5B5EFEC}" type="sibTrans" cxnId="{201086B9-B6DE-402C-BE53-0F8CC9707853}">
      <dgm:prSet/>
      <dgm:spPr/>
      <dgm:t>
        <a:bodyPr/>
        <a:lstStyle/>
        <a:p>
          <a:endParaRPr lang="en-AU"/>
        </a:p>
      </dgm:t>
    </dgm:pt>
    <dgm:pt modelId="{FC58AB94-C532-497E-BC43-9B785FEACF4B}">
      <dgm:prSet custT="1"/>
      <dgm:spPr>
        <a:solidFill>
          <a:srgbClr val="FF0000"/>
        </a:solidFill>
      </dgm:spPr>
      <dgm:t>
        <a:bodyPr/>
        <a:lstStyle/>
        <a:p>
          <a:r>
            <a:rPr lang="en-AU" sz="1000"/>
            <a:t>Hazardous physical working environments</a:t>
          </a:r>
        </a:p>
      </dgm:t>
    </dgm:pt>
    <dgm:pt modelId="{F5A19792-40D4-4249-8CBF-8D621C8CEFC9}" type="parTrans" cxnId="{721E1E61-076E-44DB-A71A-18A11AC981E4}">
      <dgm:prSet/>
      <dgm:spPr/>
      <dgm:t>
        <a:bodyPr/>
        <a:lstStyle/>
        <a:p>
          <a:endParaRPr lang="en-AU"/>
        </a:p>
      </dgm:t>
    </dgm:pt>
    <dgm:pt modelId="{CAB328E6-01D2-4A3B-B855-3BCD0C64045E}" type="sibTrans" cxnId="{721E1E61-076E-44DB-A71A-18A11AC981E4}">
      <dgm:prSet/>
      <dgm:spPr/>
      <dgm:t>
        <a:bodyPr/>
        <a:lstStyle/>
        <a:p>
          <a:endParaRPr lang="en-AU"/>
        </a:p>
      </dgm:t>
    </dgm:pt>
    <dgm:pt modelId="{07AB23DA-4996-44B3-B7A6-BF65183D2A5D}">
      <dgm:prSet custT="1"/>
      <dgm:spPr>
        <a:solidFill>
          <a:srgbClr val="FF0000"/>
        </a:solidFill>
      </dgm:spPr>
      <dgm:t>
        <a:bodyPr/>
        <a:lstStyle/>
        <a:p>
          <a:r>
            <a:rPr lang="en-AU" sz="1000"/>
            <a:t>Remote or isolated work</a:t>
          </a:r>
        </a:p>
      </dgm:t>
    </dgm:pt>
    <dgm:pt modelId="{689DE772-4EB0-40C3-9EB0-0DE67DBE778F}" type="parTrans" cxnId="{8E124F1C-769F-4E47-9D96-B45A7BABE85E}">
      <dgm:prSet/>
      <dgm:spPr/>
      <dgm:t>
        <a:bodyPr/>
        <a:lstStyle/>
        <a:p>
          <a:endParaRPr lang="en-AU"/>
        </a:p>
      </dgm:t>
    </dgm:pt>
    <dgm:pt modelId="{BC8346F4-2E9A-4397-9291-39C7B894A979}" type="sibTrans" cxnId="{8E124F1C-769F-4E47-9D96-B45A7BABE85E}">
      <dgm:prSet/>
      <dgm:spPr/>
      <dgm:t>
        <a:bodyPr/>
        <a:lstStyle/>
        <a:p>
          <a:endParaRPr lang="en-AU"/>
        </a:p>
      </dgm:t>
    </dgm:pt>
    <dgm:pt modelId="{EEB27A9D-C0D4-4F49-BD9B-22F4C5A3E91F}">
      <dgm:prSet custT="1"/>
      <dgm:spPr/>
      <dgm:t>
        <a:bodyPr/>
        <a:lstStyle/>
        <a:p>
          <a:r>
            <a:rPr lang="en-AU" sz="1000"/>
            <a:t>Procedural justice (processes for making decisions)</a:t>
          </a:r>
        </a:p>
      </dgm:t>
    </dgm:pt>
    <dgm:pt modelId="{B2DA1DF0-E3C4-4CC9-B7EC-9C277FB837EE}" type="parTrans" cxnId="{ECC27AA4-A9E1-42E3-AB1D-DCF0BE439748}">
      <dgm:prSet/>
      <dgm:spPr/>
      <dgm:t>
        <a:bodyPr/>
        <a:lstStyle/>
        <a:p>
          <a:endParaRPr lang="en-AU"/>
        </a:p>
      </dgm:t>
    </dgm:pt>
    <dgm:pt modelId="{E7D1D811-C6E9-4BBF-B65D-471723D2DBB4}" type="sibTrans" cxnId="{ECC27AA4-A9E1-42E3-AB1D-DCF0BE439748}">
      <dgm:prSet/>
      <dgm:spPr/>
      <dgm:t>
        <a:bodyPr/>
        <a:lstStyle/>
        <a:p>
          <a:endParaRPr lang="en-AU"/>
        </a:p>
      </dgm:t>
    </dgm:pt>
    <dgm:pt modelId="{F577C1A2-6D20-437B-9981-25CD0FB1AC58}">
      <dgm:prSet/>
      <dgm:spPr/>
      <dgm:t>
        <a:bodyPr/>
        <a:lstStyle/>
        <a:p>
          <a:r>
            <a:rPr lang="en-AU" dirty="0"/>
            <a:t>Organisational change consultation</a:t>
          </a:r>
        </a:p>
      </dgm:t>
    </dgm:pt>
    <dgm:pt modelId="{5643C0BA-B767-4524-8996-2DEA0B01D5CE}" type="parTrans" cxnId="{8167FE73-3A99-4FFD-B136-6482795DB9B8}">
      <dgm:prSet/>
      <dgm:spPr/>
      <dgm:t>
        <a:bodyPr/>
        <a:lstStyle/>
        <a:p>
          <a:endParaRPr lang="en-AU"/>
        </a:p>
      </dgm:t>
    </dgm:pt>
    <dgm:pt modelId="{40FCE480-ECA2-4157-B12D-C34D20B73586}" type="sibTrans" cxnId="{8167FE73-3A99-4FFD-B136-6482795DB9B8}">
      <dgm:prSet/>
      <dgm:spPr/>
      <dgm:t>
        <a:bodyPr/>
        <a:lstStyle/>
        <a:p>
          <a:endParaRPr lang="en-AU"/>
        </a:p>
      </dgm:t>
    </dgm:pt>
    <dgm:pt modelId="{7623D473-8D6D-4A17-9442-FA7F09CDA8B0}" type="pres">
      <dgm:prSet presAssocID="{49A19FAB-F504-49BA-AA7B-5E18BB9BCDBC}" presName="linearFlow" presStyleCnt="0">
        <dgm:presLayoutVars>
          <dgm:dir/>
          <dgm:resizeHandles val="exact"/>
        </dgm:presLayoutVars>
      </dgm:prSet>
      <dgm:spPr/>
    </dgm:pt>
    <dgm:pt modelId="{7A25BFB7-5F40-46BB-9BBF-E17AE0E1C8E9}" type="pres">
      <dgm:prSet presAssocID="{987EB445-457D-4716-BBC5-23D25A7DCC10}" presName="composite" presStyleCnt="0"/>
      <dgm:spPr/>
    </dgm:pt>
    <dgm:pt modelId="{D5DF5422-1658-466C-B1FF-283849D28E78}" type="pres">
      <dgm:prSet presAssocID="{987EB445-457D-4716-BBC5-23D25A7DCC10}" presName="imgShp" presStyleLbl="fgImgPlace1" presStyleIdx="0" presStyleCnt="8"/>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E4A37BDF-82E0-409D-9291-641620456504}" type="pres">
      <dgm:prSet presAssocID="{987EB445-457D-4716-BBC5-23D25A7DCC10}" presName="txShp" presStyleLbl="node1" presStyleIdx="0" presStyleCnt="8" custLinFactNeighborX="-658" custLinFactNeighborY="-363">
        <dgm:presLayoutVars>
          <dgm:bulletEnabled val="1"/>
        </dgm:presLayoutVars>
      </dgm:prSet>
      <dgm:spPr/>
    </dgm:pt>
    <dgm:pt modelId="{D0387855-2BBD-4C4C-B10E-2281EF934FDD}" type="pres">
      <dgm:prSet presAssocID="{D3D6C90C-1E4E-434A-BEBE-3AFC8E206FFA}" presName="spacing" presStyleCnt="0"/>
      <dgm:spPr/>
    </dgm:pt>
    <dgm:pt modelId="{8225111F-ECD2-41C2-9737-37492039D6F9}" type="pres">
      <dgm:prSet presAssocID="{E5D0C34F-83F3-487F-BD2B-B2FAB6D627BB}" presName="composite" presStyleCnt="0"/>
      <dgm:spPr/>
    </dgm:pt>
    <dgm:pt modelId="{13CB98F8-D7EC-40A3-8D16-06578894C489}" type="pres">
      <dgm:prSet presAssocID="{E5D0C34F-83F3-487F-BD2B-B2FAB6D627BB}" presName="imgShp" presStyleLbl="fgImgPlace1" presStyleIdx="1" presStyleCnt="8"/>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088E3C9D-E4FB-45CE-8939-6A725F0E5473}" type="pres">
      <dgm:prSet presAssocID="{E5D0C34F-83F3-487F-BD2B-B2FAB6D627BB}" presName="txShp" presStyleLbl="node1" presStyleIdx="1" presStyleCnt="8">
        <dgm:presLayoutVars>
          <dgm:bulletEnabled val="1"/>
        </dgm:presLayoutVars>
      </dgm:prSet>
      <dgm:spPr/>
    </dgm:pt>
    <dgm:pt modelId="{ED547107-8D6A-4035-86A3-564AEDC1FDE8}" type="pres">
      <dgm:prSet presAssocID="{2745D757-E21F-4063-A458-990811691B04}" presName="spacing" presStyleCnt="0"/>
      <dgm:spPr/>
    </dgm:pt>
    <dgm:pt modelId="{65C157A6-4725-44AE-B34A-F51C4052F8EB}" type="pres">
      <dgm:prSet presAssocID="{235E79A5-A637-4532-BEFA-662B56D7F34A}" presName="composite" presStyleCnt="0"/>
      <dgm:spPr/>
    </dgm:pt>
    <dgm:pt modelId="{9153BC74-CCBD-48AD-8D83-92A4A806E16C}" type="pres">
      <dgm:prSet presAssocID="{235E79A5-A637-4532-BEFA-662B56D7F34A}" presName="imgShp" presStyleLbl="fgImgPlace1" presStyleIdx="2" presStyleCnt="8"/>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AC75B8FF-0B05-45EB-8099-F099BEB153BA}" type="pres">
      <dgm:prSet presAssocID="{235E79A5-A637-4532-BEFA-662B56D7F34A}" presName="txShp" presStyleLbl="node1" presStyleIdx="2" presStyleCnt="8">
        <dgm:presLayoutVars>
          <dgm:bulletEnabled val="1"/>
        </dgm:presLayoutVars>
      </dgm:prSet>
      <dgm:spPr/>
    </dgm:pt>
    <dgm:pt modelId="{DBEC50BD-7EE5-46AF-AA76-D4DE500F368E}" type="pres">
      <dgm:prSet presAssocID="{07C8CBBB-9179-41F4-A96A-72A1B3518CB7}" presName="spacing" presStyleCnt="0"/>
      <dgm:spPr/>
    </dgm:pt>
    <dgm:pt modelId="{C6D6826A-D650-4AF7-8FE5-82C4EB6A1FF9}" type="pres">
      <dgm:prSet presAssocID="{4E5407B5-D349-4A99-9FB1-F7795FB1DB50}" presName="composite" presStyleCnt="0"/>
      <dgm:spPr/>
    </dgm:pt>
    <dgm:pt modelId="{0D00AD5F-B6A9-468E-A7D2-63F384FE7D3B}" type="pres">
      <dgm:prSet presAssocID="{4E5407B5-D349-4A99-9FB1-F7795FB1DB50}" presName="imgShp" presStyleLbl="fgImgPlace1" presStyleIdx="3" presStyleCnt="8"/>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1BA1BC97-77F6-4659-A589-E86289CC723F}" type="pres">
      <dgm:prSet presAssocID="{4E5407B5-D349-4A99-9FB1-F7795FB1DB50}" presName="txShp" presStyleLbl="node1" presStyleIdx="3" presStyleCnt="8" custLinFactY="100000" custLinFactNeighborX="289" custLinFactNeighborY="155103">
        <dgm:presLayoutVars>
          <dgm:bulletEnabled val="1"/>
        </dgm:presLayoutVars>
      </dgm:prSet>
      <dgm:spPr/>
    </dgm:pt>
    <dgm:pt modelId="{10A0819D-7333-4759-9F6F-A0AAEE084D44}" type="pres">
      <dgm:prSet presAssocID="{47D8AD13-4099-4941-A880-8BFCF5B5EFEC}" presName="spacing" presStyleCnt="0"/>
      <dgm:spPr/>
    </dgm:pt>
    <dgm:pt modelId="{112D1D13-5B4E-4791-9E86-B82E5B8F0798}" type="pres">
      <dgm:prSet presAssocID="{FC58AB94-C532-497E-BC43-9B785FEACF4B}" presName="composite" presStyleCnt="0"/>
      <dgm:spPr/>
    </dgm:pt>
    <dgm:pt modelId="{02616EDA-0850-4A82-A5B8-5D7082634B68}" type="pres">
      <dgm:prSet presAssocID="{FC58AB94-C532-497E-BC43-9B785FEACF4B}" presName="imgShp" presStyleLbl="fgImgPlace1" presStyleIdx="4" presStyleCnt="8"/>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221A17AE-D78D-4DD9-B373-3C3967E68E30}" type="pres">
      <dgm:prSet presAssocID="{FC58AB94-C532-497E-BC43-9B785FEACF4B}" presName="txShp" presStyleLbl="node1" presStyleIdx="4" presStyleCnt="8">
        <dgm:presLayoutVars>
          <dgm:bulletEnabled val="1"/>
        </dgm:presLayoutVars>
      </dgm:prSet>
      <dgm:spPr/>
    </dgm:pt>
    <dgm:pt modelId="{45EA6276-6E4C-4F16-93C5-ABBE94465E13}" type="pres">
      <dgm:prSet presAssocID="{CAB328E6-01D2-4A3B-B855-3BCD0C64045E}" presName="spacing" presStyleCnt="0"/>
      <dgm:spPr/>
    </dgm:pt>
    <dgm:pt modelId="{BF6930FC-C024-4CC8-A638-FC4271EBA540}" type="pres">
      <dgm:prSet presAssocID="{07AB23DA-4996-44B3-B7A6-BF65183D2A5D}" presName="composite" presStyleCnt="0"/>
      <dgm:spPr/>
    </dgm:pt>
    <dgm:pt modelId="{C3F063D4-59C5-4908-9369-DAB639086A50}" type="pres">
      <dgm:prSet presAssocID="{07AB23DA-4996-44B3-B7A6-BF65183D2A5D}" presName="imgShp" presStyleLbl="fgImgPlace1" presStyleIdx="5" presStyleCnt="8"/>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3AA1EDE4-42D7-4366-974C-0FFB48BBCF64}" type="pres">
      <dgm:prSet presAssocID="{07AB23DA-4996-44B3-B7A6-BF65183D2A5D}" presName="txShp" presStyleLbl="node1" presStyleIdx="5" presStyleCnt="8" custLinFactY="-100000" custLinFactNeighborY="-166105">
        <dgm:presLayoutVars>
          <dgm:bulletEnabled val="1"/>
        </dgm:presLayoutVars>
      </dgm:prSet>
      <dgm:spPr/>
    </dgm:pt>
    <dgm:pt modelId="{5274FDD6-65C3-413B-889B-A567CE7E51AC}" type="pres">
      <dgm:prSet presAssocID="{BC8346F4-2E9A-4397-9291-39C7B894A979}" presName="spacing" presStyleCnt="0"/>
      <dgm:spPr/>
    </dgm:pt>
    <dgm:pt modelId="{C71FFA1B-4D88-4A1E-9DCF-2E850E811F29}" type="pres">
      <dgm:prSet presAssocID="{EEB27A9D-C0D4-4F49-BD9B-22F4C5A3E91F}" presName="composite" presStyleCnt="0"/>
      <dgm:spPr/>
    </dgm:pt>
    <dgm:pt modelId="{AD77F2A3-C069-4B71-9F5E-726F24A2D0C1}" type="pres">
      <dgm:prSet presAssocID="{EEB27A9D-C0D4-4F49-BD9B-22F4C5A3E91F}" presName="imgShp" presStyleLbl="fgImgPlace1" presStyleIdx="6" presStyleCnt="8"/>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33BE487A-5ED0-48F3-85E7-8C7C894C250C}" type="pres">
      <dgm:prSet presAssocID="{EEB27A9D-C0D4-4F49-BD9B-22F4C5A3E91F}" presName="txShp" presStyleLbl="node1" presStyleIdx="6" presStyleCnt="8">
        <dgm:presLayoutVars>
          <dgm:bulletEnabled val="1"/>
        </dgm:presLayoutVars>
      </dgm:prSet>
      <dgm:spPr/>
    </dgm:pt>
    <dgm:pt modelId="{1139721A-9292-4E0A-A3B0-3A9D619AA60F}" type="pres">
      <dgm:prSet presAssocID="{E7D1D811-C6E9-4BBF-B65D-471723D2DBB4}" presName="spacing" presStyleCnt="0"/>
      <dgm:spPr/>
    </dgm:pt>
    <dgm:pt modelId="{4803AD64-B87C-4118-BCAD-208E43A55AF2}" type="pres">
      <dgm:prSet presAssocID="{F577C1A2-6D20-437B-9981-25CD0FB1AC58}" presName="composite" presStyleCnt="0"/>
      <dgm:spPr/>
    </dgm:pt>
    <dgm:pt modelId="{86570146-6EBB-4BAD-B6ED-4F37B97DF89B}" type="pres">
      <dgm:prSet presAssocID="{F577C1A2-6D20-437B-9981-25CD0FB1AC58}" presName="imgShp" presStyleLbl="fgImgPlace1" presStyleIdx="7" presStyleCnt="8"/>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81C6E718-EF09-4159-AAC0-DF8ACF4C5E40}" type="pres">
      <dgm:prSet presAssocID="{F577C1A2-6D20-437B-9981-25CD0FB1AC58}" presName="txShp" presStyleLbl="node1" presStyleIdx="7" presStyleCnt="8">
        <dgm:presLayoutVars>
          <dgm:bulletEnabled val="1"/>
        </dgm:presLayoutVars>
      </dgm:prSet>
      <dgm:spPr/>
    </dgm:pt>
  </dgm:ptLst>
  <dgm:cxnLst>
    <dgm:cxn modelId="{154FEB14-F159-40E6-A252-1C25F73ACEF9}" type="presOf" srcId="{987EB445-457D-4716-BBC5-23D25A7DCC10}" destId="{E4A37BDF-82E0-409D-9291-641620456504}" srcOrd="0" destOrd="0" presId="urn:microsoft.com/office/officeart/2005/8/layout/vList3"/>
    <dgm:cxn modelId="{C766F819-456E-4CD4-B619-681C31514611}" type="presOf" srcId="{235E79A5-A637-4532-BEFA-662B56D7F34A}" destId="{AC75B8FF-0B05-45EB-8099-F099BEB153BA}" srcOrd="0" destOrd="0" presId="urn:microsoft.com/office/officeart/2005/8/layout/vList3"/>
    <dgm:cxn modelId="{5122611C-B2DB-4F0C-94FB-4EF03F4CAB53}" type="presOf" srcId="{FC58AB94-C532-497E-BC43-9B785FEACF4B}" destId="{221A17AE-D78D-4DD9-B373-3C3967E68E30}" srcOrd="0" destOrd="0" presId="urn:microsoft.com/office/officeart/2005/8/layout/vList3"/>
    <dgm:cxn modelId="{8E124F1C-769F-4E47-9D96-B45A7BABE85E}" srcId="{49A19FAB-F504-49BA-AA7B-5E18BB9BCDBC}" destId="{07AB23DA-4996-44B3-B7A6-BF65183D2A5D}" srcOrd="5" destOrd="0" parTransId="{689DE772-4EB0-40C3-9EB0-0DE67DBE778F}" sibTransId="{BC8346F4-2E9A-4397-9291-39C7B894A979}"/>
    <dgm:cxn modelId="{1383E032-398D-4D86-8E0C-6FDCDEEE8ED7}" type="presOf" srcId="{E5D0C34F-83F3-487F-BD2B-B2FAB6D627BB}" destId="{088E3C9D-E4FB-45CE-8939-6A725F0E5473}" srcOrd="0" destOrd="0" presId="urn:microsoft.com/office/officeart/2005/8/layout/vList3"/>
    <dgm:cxn modelId="{4AB83237-AEF4-47BA-B66C-7B30F707E3DC}" type="presOf" srcId="{49A19FAB-F504-49BA-AA7B-5E18BB9BCDBC}" destId="{7623D473-8D6D-4A17-9442-FA7F09CDA8B0}" srcOrd="0" destOrd="0" presId="urn:microsoft.com/office/officeart/2005/8/layout/vList3"/>
    <dgm:cxn modelId="{A15D775C-7802-4AFA-B493-46B3E0E8587D}" srcId="{49A19FAB-F504-49BA-AA7B-5E18BB9BCDBC}" destId="{E5D0C34F-83F3-487F-BD2B-B2FAB6D627BB}" srcOrd="1" destOrd="0" parTransId="{0D464FB3-CF2F-4E6E-B625-046B3EFD11E4}" sibTransId="{2745D757-E21F-4063-A458-990811691B04}"/>
    <dgm:cxn modelId="{721E1E61-076E-44DB-A71A-18A11AC981E4}" srcId="{49A19FAB-F504-49BA-AA7B-5E18BB9BCDBC}" destId="{FC58AB94-C532-497E-BC43-9B785FEACF4B}" srcOrd="4" destOrd="0" parTransId="{F5A19792-40D4-4249-8CBF-8D621C8CEFC9}" sibTransId="{CAB328E6-01D2-4A3B-B855-3BCD0C64045E}"/>
    <dgm:cxn modelId="{594DAE64-1537-46FB-AED8-2532D8C02294}" type="presOf" srcId="{07AB23DA-4996-44B3-B7A6-BF65183D2A5D}" destId="{3AA1EDE4-42D7-4366-974C-0FFB48BBCF64}" srcOrd="0" destOrd="0" presId="urn:microsoft.com/office/officeart/2005/8/layout/vList3"/>
    <dgm:cxn modelId="{2A464F4C-16BD-4F2B-A5E3-CF36CDA345FC}" type="presOf" srcId="{EEB27A9D-C0D4-4F49-BD9B-22F4C5A3E91F}" destId="{33BE487A-5ED0-48F3-85E7-8C7C894C250C}" srcOrd="0" destOrd="0" presId="urn:microsoft.com/office/officeart/2005/8/layout/vList3"/>
    <dgm:cxn modelId="{8167FE73-3A99-4FFD-B136-6482795DB9B8}" srcId="{49A19FAB-F504-49BA-AA7B-5E18BB9BCDBC}" destId="{F577C1A2-6D20-437B-9981-25CD0FB1AC58}" srcOrd="7" destOrd="0" parTransId="{5643C0BA-B767-4524-8996-2DEA0B01D5CE}" sibTransId="{40FCE480-ECA2-4157-B12D-C34D20B73586}"/>
    <dgm:cxn modelId="{9D42B885-2007-4148-97CB-77DF00938DF0}" srcId="{49A19FAB-F504-49BA-AA7B-5E18BB9BCDBC}" destId="{987EB445-457D-4716-BBC5-23D25A7DCC10}" srcOrd="0" destOrd="0" parTransId="{406B71B6-2CEF-4F36-8DDA-B60BD57EAE8D}" sibTransId="{D3D6C90C-1E4E-434A-BEBE-3AFC8E206FFA}"/>
    <dgm:cxn modelId="{DABB2690-FED4-4AE8-B4EF-FE437A26B5DA}" type="presOf" srcId="{4E5407B5-D349-4A99-9FB1-F7795FB1DB50}" destId="{1BA1BC97-77F6-4659-A589-E86289CC723F}" srcOrd="0" destOrd="0" presId="urn:microsoft.com/office/officeart/2005/8/layout/vList3"/>
    <dgm:cxn modelId="{8FD33E9C-4FB5-4F27-8B48-471DF824E7E7}" srcId="{49A19FAB-F504-49BA-AA7B-5E18BB9BCDBC}" destId="{235E79A5-A637-4532-BEFA-662B56D7F34A}" srcOrd="2" destOrd="0" parTransId="{B7073D94-7CF7-4D91-8012-73B43E0BF4FC}" sibTransId="{07C8CBBB-9179-41F4-A96A-72A1B3518CB7}"/>
    <dgm:cxn modelId="{ECC27AA4-A9E1-42E3-AB1D-DCF0BE439748}" srcId="{49A19FAB-F504-49BA-AA7B-5E18BB9BCDBC}" destId="{EEB27A9D-C0D4-4F49-BD9B-22F4C5A3E91F}" srcOrd="6" destOrd="0" parTransId="{B2DA1DF0-E3C4-4CC9-B7EC-9C277FB837EE}" sibTransId="{E7D1D811-C6E9-4BBF-B65D-471723D2DBB4}"/>
    <dgm:cxn modelId="{201086B9-B6DE-402C-BE53-0F8CC9707853}" srcId="{49A19FAB-F504-49BA-AA7B-5E18BB9BCDBC}" destId="{4E5407B5-D349-4A99-9FB1-F7795FB1DB50}" srcOrd="3" destOrd="0" parTransId="{D4877F92-CCED-4BF0-B8E8-7B143AF9B28B}" sibTransId="{47D8AD13-4099-4941-A880-8BFCF5B5EFEC}"/>
    <dgm:cxn modelId="{1F0668BE-0895-4520-A627-6B5B21BC3328}" type="presOf" srcId="{F577C1A2-6D20-437B-9981-25CD0FB1AC58}" destId="{81C6E718-EF09-4159-AAC0-DF8ACF4C5E40}" srcOrd="0" destOrd="0" presId="urn:microsoft.com/office/officeart/2005/8/layout/vList3"/>
    <dgm:cxn modelId="{2B4C4777-FAF1-4E3E-A48D-DE724B1DD15B}" type="presParOf" srcId="{7623D473-8D6D-4A17-9442-FA7F09CDA8B0}" destId="{7A25BFB7-5F40-46BB-9BBF-E17AE0E1C8E9}" srcOrd="0" destOrd="0" presId="urn:microsoft.com/office/officeart/2005/8/layout/vList3"/>
    <dgm:cxn modelId="{D10BFC98-7C65-49B3-B24D-67506CFDAB6A}" type="presParOf" srcId="{7A25BFB7-5F40-46BB-9BBF-E17AE0E1C8E9}" destId="{D5DF5422-1658-466C-B1FF-283849D28E78}" srcOrd="0" destOrd="0" presId="urn:microsoft.com/office/officeart/2005/8/layout/vList3"/>
    <dgm:cxn modelId="{C569667B-0A00-4FD9-9392-7B8D7221B003}" type="presParOf" srcId="{7A25BFB7-5F40-46BB-9BBF-E17AE0E1C8E9}" destId="{E4A37BDF-82E0-409D-9291-641620456504}" srcOrd="1" destOrd="0" presId="urn:microsoft.com/office/officeart/2005/8/layout/vList3"/>
    <dgm:cxn modelId="{53A3DA92-0742-4AD7-B7AF-ED87291AA7F9}" type="presParOf" srcId="{7623D473-8D6D-4A17-9442-FA7F09CDA8B0}" destId="{D0387855-2BBD-4C4C-B10E-2281EF934FDD}" srcOrd="1" destOrd="0" presId="urn:microsoft.com/office/officeart/2005/8/layout/vList3"/>
    <dgm:cxn modelId="{6B3196F5-F43B-4C68-838F-63B73863BA04}" type="presParOf" srcId="{7623D473-8D6D-4A17-9442-FA7F09CDA8B0}" destId="{8225111F-ECD2-41C2-9737-37492039D6F9}" srcOrd="2" destOrd="0" presId="urn:microsoft.com/office/officeart/2005/8/layout/vList3"/>
    <dgm:cxn modelId="{E8F24B02-23BF-4375-9CDA-5C7F2006B963}" type="presParOf" srcId="{8225111F-ECD2-41C2-9737-37492039D6F9}" destId="{13CB98F8-D7EC-40A3-8D16-06578894C489}" srcOrd="0" destOrd="0" presId="urn:microsoft.com/office/officeart/2005/8/layout/vList3"/>
    <dgm:cxn modelId="{AB53D83E-660B-4CF0-A96A-7EB757A0B6D7}" type="presParOf" srcId="{8225111F-ECD2-41C2-9737-37492039D6F9}" destId="{088E3C9D-E4FB-45CE-8939-6A725F0E5473}" srcOrd="1" destOrd="0" presId="urn:microsoft.com/office/officeart/2005/8/layout/vList3"/>
    <dgm:cxn modelId="{E529115C-78EE-45F3-8F77-7F62B45E4B39}" type="presParOf" srcId="{7623D473-8D6D-4A17-9442-FA7F09CDA8B0}" destId="{ED547107-8D6A-4035-86A3-564AEDC1FDE8}" srcOrd="3" destOrd="0" presId="urn:microsoft.com/office/officeart/2005/8/layout/vList3"/>
    <dgm:cxn modelId="{518A107E-E4B6-41DA-B444-7834E494C8D6}" type="presParOf" srcId="{7623D473-8D6D-4A17-9442-FA7F09CDA8B0}" destId="{65C157A6-4725-44AE-B34A-F51C4052F8EB}" srcOrd="4" destOrd="0" presId="urn:microsoft.com/office/officeart/2005/8/layout/vList3"/>
    <dgm:cxn modelId="{A168B810-0732-4654-8239-ADFF06A579D7}" type="presParOf" srcId="{65C157A6-4725-44AE-B34A-F51C4052F8EB}" destId="{9153BC74-CCBD-48AD-8D83-92A4A806E16C}" srcOrd="0" destOrd="0" presId="urn:microsoft.com/office/officeart/2005/8/layout/vList3"/>
    <dgm:cxn modelId="{2C9856F8-D2ED-431A-86BE-1F9FDFF0215A}" type="presParOf" srcId="{65C157A6-4725-44AE-B34A-F51C4052F8EB}" destId="{AC75B8FF-0B05-45EB-8099-F099BEB153BA}" srcOrd="1" destOrd="0" presId="urn:microsoft.com/office/officeart/2005/8/layout/vList3"/>
    <dgm:cxn modelId="{105D820F-AA1E-4080-9C58-C5505730CCD5}" type="presParOf" srcId="{7623D473-8D6D-4A17-9442-FA7F09CDA8B0}" destId="{DBEC50BD-7EE5-46AF-AA76-D4DE500F368E}" srcOrd="5" destOrd="0" presId="urn:microsoft.com/office/officeart/2005/8/layout/vList3"/>
    <dgm:cxn modelId="{DFF6D7AE-EE60-4BE5-8748-17A37F05801E}" type="presParOf" srcId="{7623D473-8D6D-4A17-9442-FA7F09CDA8B0}" destId="{C6D6826A-D650-4AF7-8FE5-82C4EB6A1FF9}" srcOrd="6" destOrd="0" presId="urn:microsoft.com/office/officeart/2005/8/layout/vList3"/>
    <dgm:cxn modelId="{01477D44-4760-42EA-8BE6-506A6546446E}" type="presParOf" srcId="{C6D6826A-D650-4AF7-8FE5-82C4EB6A1FF9}" destId="{0D00AD5F-B6A9-468E-A7D2-63F384FE7D3B}" srcOrd="0" destOrd="0" presId="urn:microsoft.com/office/officeart/2005/8/layout/vList3"/>
    <dgm:cxn modelId="{379D8C85-2524-4B12-B83C-35B2E0B94C25}" type="presParOf" srcId="{C6D6826A-D650-4AF7-8FE5-82C4EB6A1FF9}" destId="{1BA1BC97-77F6-4659-A589-E86289CC723F}" srcOrd="1" destOrd="0" presId="urn:microsoft.com/office/officeart/2005/8/layout/vList3"/>
    <dgm:cxn modelId="{5885BA21-364A-4D35-829C-4E8FF9DCFA2F}" type="presParOf" srcId="{7623D473-8D6D-4A17-9442-FA7F09CDA8B0}" destId="{10A0819D-7333-4759-9F6F-A0AAEE084D44}" srcOrd="7" destOrd="0" presId="urn:microsoft.com/office/officeart/2005/8/layout/vList3"/>
    <dgm:cxn modelId="{6B0BC666-94DC-43F0-AA0F-4D5727FA9E56}" type="presParOf" srcId="{7623D473-8D6D-4A17-9442-FA7F09CDA8B0}" destId="{112D1D13-5B4E-4791-9E86-B82E5B8F0798}" srcOrd="8" destOrd="0" presId="urn:microsoft.com/office/officeart/2005/8/layout/vList3"/>
    <dgm:cxn modelId="{2AEBDFD2-C005-4C71-A859-225B9F3D6CB2}" type="presParOf" srcId="{112D1D13-5B4E-4791-9E86-B82E5B8F0798}" destId="{02616EDA-0850-4A82-A5B8-5D7082634B68}" srcOrd="0" destOrd="0" presId="urn:microsoft.com/office/officeart/2005/8/layout/vList3"/>
    <dgm:cxn modelId="{68E0C25E-ADBA-4EF4-B8BF-9097007735A8}" type="presParOf" srcId="{112D1D13-5B4E-4791-9E86-B82E5B8F0798}" destId="{221A17AE-D78D-4DD9-B373-3C3967E68E30}" srcOrd="1" destOrd="0" presId="urn:microsoft.com/office/officeart/2005/8/layout/vList3"/>
    <dgm:cxn modelId="{CE10C7BC-EAFB-4002-8A35-94FB53E39337}" type="presParOf" srcId="{7623D473-8D6D-4A17-9442-FA7F09CDA8B0}" destId="{45EA6276-6E4C-4F16-93C5-ABBE94465E13}" srcOrd="9" destOrd="0" presId="urn:microsoft.com/office/officeart/2005/8/layout/vList3"/>
    <dgm:cxn modelId="{8B386824-BCF0-45B3-B1D5-0F42F8468131}" type="presParOf" srcId="{7623D473-8D6D-4A17-9442-FA7F09CDA8B0}" destId="{BF6930FC-C024-4CC8-A638-FC4271EBA540}" srcOrd="10" destOrd="0" presId="urn:microsoft.com/office/officeart/2005/8/layout/vList3"/>
    <dgm:cxn modelId="{844BAEC4-7365-4138-B46D-5A3933FD8C50}" type="presParOf" srcId="{BF6930FC-C024-4CC8-A638-FC4271EBA540}" destId="{C3F063D4-59C5-4908-9369-DAB639086A50}" srcOrd="0" destOrd="0" presId="urn:microsoft.com/office/officeart/2005/8/layout/vList3"/>
    <dgm:cxn modelId="{1B5D2994-5A86-43AF-812B-32C45462C766}" type="presParOf" srcId="{BF6930FC-C024-4CC8-A638-FC4271EBA540}" destId="{3AA1EDE4-42D7-4366-974C-0FFB48BBCF64}" srcOrd="1" destOrd="0" presId="urn:microsoft.com/office/officeart/2005/8/layout/vList3"/>
    <dgm:cxn modelId="{E3ED23C3-D05D-4ED2-A7D1-90CD758E8DC7}" type="presParOf" srcId="{7623D473-8D6D-4A17-9442-FA7F09CDA8B0}" destId="{5274FDD6-65C3-413B-889B-A567CE7E51AC}" srcOrd="11" destOrd="0" presId="urn:microsoft.com/office/officeart/2005/8/layout/vList3"/>
    <dgm:cxn modelId="{BD18432D-F3A7-4AB6-9F74-35AC42D13FD7}" type="presParOf" srcId="{7623D473-8D6D-4A17-9442-FA7F09CDA8B0}" destId="{C71FFA1B-4D88-4A1E-9DCF-2E850E811F29}" srcOrd="12" destOrd="0" presId="urn:microsoft.com/office/officeart/2005/8/layout/vList3"/>
    <dgm:cxn modelId="{65B5671C-2434-4C5E-9988-2380E07C185B}" type="presParOf" srcId="{C71FFA1B-4D88-4A1E-9DCF-2E850E811F29}" destId="{AD77F2A3-C069-4B71-9F5E-726F24A2D0C1}" srcOrd="0" destOrd="0" presId="urn:microsoft.com/office/officeart/2005/8/layout/vList3"/>
    <dgm:cxn modelId="{166F5D66-1469-4E81-A0C9-50C9EA70BC83}" type="presParOf" srcId="{C71FFA1B-4D88-4A1E-9DCF-2E850E811F29}" destId="{33BE487A-5ED0-48F3-85E7-8C7C894C250C}" srcOrd="1" destOrd="0" presId="urn:microsoft.com/office/officeart/2005/8/layout/vList3"/>
    <dgm:cxn modelId="{D30CD505-EF18-4934-9BE5-541FDEBBA54A}" type="presParOf" srcId="{7623D473-8D6D-4A17-9442-FA7F09CDA8B0}" destId="{1139721A-9292-4E0A-A3B0-3A9D619AA60F}" srcOrd="13" destOrd="0" presId="urn:microsoft.com/office/officeart/2005/8/layout/vList3"/>
    <dgm:cxn modelId="{F3F9AEDD-A489-43C4-921B-28C009AC9518}" type="presParOf" srcId="{7623D473-8D6D-4A17-9442-FA7F09CDA8B0}" destId="{4803AD64-B87C-4118-BCAD-208E43A55AF2}" srcOrd="14" destOrd="0" presId="urn:microsoft.com/office/officeart/2005/8/layout/vList3"/>
    <dgm:cxn modelId="{F0465002-C934-4D5C-BE78-363E4796CE04}" type="presParOf" srcId="{4803AD64-B87C-4118-BCAD-208E43A55AF2}" destId="{86570146-6EBB-4BAD-B6ED-4F37B97DF89B}" srcOrd="0" destOrd="0" presId="urn:microsoft.com/office/officeart/2005/8/layout/vList3"/>
    <dgm:cxn modelId="{52B924A3-73CF-48E0-B13F-9E971908C219}" type="presParOf" srcId="{4803AD64-B87C-4118-BCAD-208E43A55AF2}" destId="{81C6E718-EF09-4159-AAC0-DF8ACF4C5E40}"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2AF752-1BF3-4DBC-BE63-E34EB793C7D8}" type="doc">
      <dgm:prSet loTypeId="urn:microsoft.com/office/officeart/2005/8/layout/pyramid1" loCatId="pyramid" qsTypeId="urn:microsoft.com/office/officeart/2005/8/quickstyle/simple1" qsCatId="simple" csTypeId="urn:microsoft.com/office/officeart/2005/8/colors/accent1_2" csCatId="accent1" phldr="1"/>
      <dgm:spPr/>
    </dgm:pt>
    <dgm:pt modelId="{94177A15-899D-4B20-8A8D-794C42454309}">
      <dgm:prSet phldrT="[Text]"/>
      <dgm:spPr/>
      <dgm:t>
        <a:bodyPr/>
        <a:lstStyle/>
        <a:p>
          <a:r>
            <a:rPr lang="en-AU"/>
            <a:t>WHS Act</a:t>
          </a:r>
        </a:p>
      </dgm:t>
    </dgm:pt>
    <dgm:pt modelId="{49D8D3DE-6994-406D-A831-2B08644326C1}" type="parTrans" cxnId="{23E60933-3434-4BBF-9195-91BB54D5F532}">
      <dgm:prSet/>
      <dgm:spPr/>
      <dgm:t>
        <a:bodyPr/>
        <a:lstStyle/>
        <a:p>
          <a:endParaRPr lang="en-AU"/>
        </a:p>
      </dgm:t>
    </dgm:pt>
    <dgm:pt modelId="{199E750E-B4BB-4357-87CD-E34BDDBCF50F}" type="sibTrans" cxnId="{23E60933-3434-4BBF-9195-91BB54D5F532}">
      <dgm:prSet/>
      <dgm:spPr/>
      <dgm:t>
        <a:bodyPr/>
        <a:lstStyle/>
        <a:p>
          <a:endParaRPr lang="en-AU"/>
        </a:p>
      </dgm:t>
    </dgm:pt>
    <dgm:pt modelId="{461511E9-1AE0-4F04-A8C3-0E3523EBFB7D}">
      <dgm:prSet phldrT="[Text]"/>
      <dgm:spPr/>
      <dgm:t>
        <a:bodyPr/>
        <a:lstStyle/>
        <a:p>
          <a:r>
            <a:rPr lang="en-AU"/>
            <a:t>WHS Regulation</a:t>
          </a:r>
        </a:p>
      </dgm:t>
    </dgm:pt>
    <dgm:pt modelId="{E35F5C62-52CF-4E64-9BB6-4619B1A71016}" type="parTrans" cxnId="{C40BAF06-2E72-4D5E-8029-1E096EF6F19A}">
      <dgm:prSet/>
      <dgm:spPr/>
      <dgm:t>
        <a:bodyPr/>
        <a:lstStyle/>
        <a:p>
          <a:endParaRPr lang="en-AU"/>
        </a:p>
      </dgm:t>
    </dgm:pt>
    <dgm:pt modelId="{1BAE3DF3-50A2-4799-B1BB-78F2C1164801}" type="sibTrans" cxnId="{C40BAF06-2E72-4D5E-8029-1E096EF6F19A}">
      <dgm:prSet/>
      <dgm:spPr/>
      <dgm:t>
        <a:bodyPr/>
        <a:lstStyle/>
        <a:p>
          <a:endParaRPr lang="en-AU"/>
        </a:p>
      </dgm:t>
    </dgm:pt>
    <dgm:pt modelId="{3690D8A0-3DAA-4B71-8E38-F9003125F92A}">
      <dgm:prSet phldrT="[Text]"/>
      <dgm:spPr/>
      <dgm:t>
        <a:bodyPr/>
        <a:lstStyle/>
        <a:p>
          <a:r>
            <a:rPr lang="en-AU"/>
            <a:t>Codes of Practice</a:t>
          </a:r>
        </a:p>
      </dgm:t>
    </dgm:pt>
    <dgm:pt modelId="{976326D3-57C4-4361-A9F8-4C97B707EF0D}" type="parTrans" cxnId="{865C3C43-675E-44F2-B2E2-C64D44D084F3}">
      <dgm:prSet/>
      <dgm:spPr/>
      <dgm:t>
        <a:bodyPr/>
        <a:lstStyle/>
        <a:p>
          <a:endParaRPr lang="en-AU"/>
        </a:p>
      </dgm:t>
    </dgm:pt>
    <dgm:pt modelId="{C2EC781E-4232-44DE-9E3C-F21D458DE34C}" type="sibTrans" cxnId="{865C3C43-675E-44F2-B2E2-C64D44D084F3}">
      <dgm:prSet/>
      <dgm:spPr/>
      <dgm:t>
        <a:bodyPr/>
        <a:lstStyle/>
        <a:p>
          <a:endParaRPr lang="en-AU"/>
        </a:p>
      </dgm:t>
    </dgm:pt>
    <dgm:pt modelId="{05742F19-769F-4FCB-A55E-2A5E28D440AF}">
      <dgm:prSet phldrT="[Text]"/>
      <dgm:spPr/>
      <dgm:t>
        <a:bodyPr/>
        <a:lstStyle/>
        <a:p>
          <a:r>
            <a:rPr lang="en-AU"/>
            <a:t>Guidance material</a:t>
          </a:r>
        </a:p>
      </dgm:t>
    </dgm:pt>
    <dgm:pt modelId="{AABC3303-82CD-4743-906C-19502E94FB51}" type="parTrans" cxnId="{0B05B3B9-3B87-4850-9C04-5850294A2BBA}">
      <dgm:prSet/>
      <dgm:spPr/>
      <dgm:t>
        <a:bodyPr/>
        <a:lstStyle/>
        <a:p>
          <a:endParaRPr lang="en-AU"/>
        </a:p>
      </dgm:t>
    </dgm:pt>
    <dgm:pt modelId="{E028D5CE-C70D-4C72-96C5-D9EE806FAEBF}" type="sibTrans" cxnId="{0B05B3B9-3B87-4850-9C04-5850294A2BBA}">
      <dgm:prSet/>
      <dgm:spPr/>
      <dgm:t>
        <a:bodyPr/>
        <a:lstStyle/>
        <a:p>
          <a:endParaRPr lang="en-AU"/>
        </a:p>
      </dgm:t>
    </dgm:pt>
    <dgm:pt modelId="{077071ED-52EF-4F7C-A348-405310ABB43F}" type="pres">
      <dgm:prSet presAssocID="{2C2AF752-1BF3-4DBC-BE63-E34EB793C7D8}" presName="Name0" presStyleCnt="0">
        <dgm:presLayoutVars>
          <dgm:dir/>
          <dgm:animLvl val="lvl"/>
          <dgm:resizeHandles val="exact"/>
        </dgm:presLayoutVars>
      </dgm:prSet>
      <dgm:spPr/>
    </dgm:pt>
    <dgm:pt modelId="{A934F9EC-3453-4364-9E1C-B247BC2ECFD2}" type="pres">
      <dgm:prSet presAssocID="{94177A15-899D-4B20-8A8D-794C42454309}" presName="Name8" presStyleCnt="0"/>
      <dgm:spPr/>
    </dgm:pt>
    <dgm:pt modelId="{DB6A1F18-621F-4112-BC38-16EAF7CBE2CE}" type="pres">
      <dgm:prSet presAssocID="{94177A15-899D-4B20-8A8D-794C42454309}" presName="level" presStyleLbl="node1" presStyleIdx="0" presStyleCnt="4">
        <dgm:presLayoutVars>
          <dgm:chMax val="1"/>
          <dgm:bulletEnabled val="1"/>
        </dgm:presLayoutVars>
      </dgm:prSet>
      <dgm:spPr/>
    </dgm:pt>
    <dgm:pt modelId="{7F61FCD8-A97C-4700-B647-44AA193C2218}" type="pres">
      <dgm:prSet presAssocID="{94177A15-899D-4B20-8A8D-794C42454309}" presName="levelTx" presStyleLbl="revTx" presStyleIdx="0" presStyleCnt="0">
        <dgm:presLayoutVars>
          <dgm:chMax val="1"/>
          <dgm:bulletEnabled val="1"/>
        </dgm:presLayoutVars>
      </dgm:prSet>
      <dgm:spPr/>
    </dgm:pt>
    <dgm:pt modelId="{EB67D39D-E551-47ED-ABC9-0413BF16E87B}" type="pres">
      <dgm:prSet presAssocID="{461511E9-1AE0-4F04-A8C3-0E3523EBFB7D}" presName="Name8" presStyleCnt="0"/>
      <dgm:spPr/>
    </dgm:pt>
    <dgm:pt modelId="{6131C661-C1B4-43EB-889E-C35B2D5A9589}" type="pres">
      <dgm:prSet presAssocID="{461511E9-1AE0-4F04-A8C3-0E3523EBFB7D}" presName="level" presStyleLbl="node1" presStyleIdx="1" presStyleCnt="4">
        <dgm:presLayoutVars>
          <dgm:chMax val="1"/>
          <dgm:bulletEnabled val="1"/>
        </dgm:presLayoutVars>
      </dgm:prSet>
      <dgm:spPr/>
    </dgm:pt>
    <dgm:pt modelId="{3C469F12-6B6B-4B55-A6DE-D130A91BE313}" type="pres">
      <dgm:prSet presAssocID="{461511E9-1AE0-4F04-A8C3-0E3523EBFB7D}" presName="levelTx" presStyleLbl="revTx" presStyleIdx="0" presStyleCnt="0">
        <dgm:presLayoutVars>
          <dgm:chMax val="1"/>
          <dgm:bulletEnabled val="1"/>
        </dgm:presLayoutVars>
      </dgm:prSet>
      <dgm:spPr/>
    </dgm:pt>
    <dgm:pt modelId="{318B9EBD-686E-4568-B4CB-AEC1276439B5}" type="pres">
      <dgm:prSet presAssocID="{3690D8A0-3DAA-4B71-8E38-F9003125F92A}" presName="Name8" presStyleCnt="0"/>
      <dgm:spPr/>
    </dgm:pt>
    <dgm:pt modelId="{342E9969-AA93-423A-AB7C-4D31C6BA03A0}" type="pres">
      <dgm:prSet presAssocID="{3690D8A0-3DAA-4B71-8E38-F9003125F92A}" presName="level" presStyleLbl="node1" presStyleIdx="2" presStyleCnt="4">
        <dgm:presLayoutVars>
          <dgm:chMax val="1"/>
          <dgm:bulletEnabled val="1"/>
        </dgm:presLayoutVars>
      </dgm:prSet>
      <dgm:spPr/>
    </dgm:pt>
    <dgm:pt modelId="{6D88A076-21DB-41F4-B9D5-582619DC8CCB}" type="pres">
      <dgm:prSet presAssocID="{3690D8A0-3DAA-4B71-8E38-F9003125F92A}" presName="levelTx" presStyleLbl="revTx" presStyleIdx="0" presStyleCnt="0">
        <dgm:presLayoutVars>
          <dgm:chMax val="1"/>
          <dgm:bulletEnabled val="1"/>
        </dgm:presLayoutVars>
      </dgm:prSet>
      <dgm:spPr/>
    </dgm:pt>
    <dgm:pt modelId="{8317B492-1ECC-438A-A419-4F4AA7B06D6B}" type="pres">
      <dgm:prSet presAssocID="{05742F19-769F-4FCB-A55E-2A5E28D440AF}" presName="Name8" presStyleCnt="0"/>
      <dgm:spPr/>
    </dgm:pt>
    <dgm:pt modelId="{5DBE883D-CA67-4739-A53A-FD9AFAC28C61}" type="pres">
      <dgm:prSet presAssocID="{05742F19-769F-4FCB-A55E-2A5E28D440AF}" presName="level" presStyleLbl="node1" presStyleIdx="3" presStyleCnt="4">
        <dgm:presLayoutVars>
          <dgm:chMax val="1"/>
          <dgm:bulletEnabled val="1"/>
        </dgm:presLayoutVars>
      </dgm:prSet>
      <dgm:spPr/>
    </dgm:pt>
    <dgm:pt modelId="{6664A762-35E7-496B-9C0E-9A1B98A2C553}" type="pres">
      <dgm:prSet presAssocID="{05742F19-769F-4FCB-A55E-2A5E28D440AF}" presName="levelTx" presStyleLbl="revTx" presStyleIdx="0" presStyleCnt="0">
        <dgm:presLayoutVars>
          <dgm:chMax val="1"/>
          <dgm:bulletEnabled val="1"/>
        </dgm:presLayoutVars>
      </dgm:prSet>
      <dgm:spPr/>
    </dgm:pt>
  </dgm:ptLst>
  <dgm:cxnLst>
    <dgm:cxn modelId="{C40BAF06-2E72-4D5E-8029-1E096EF6F19A}" srcId="{2C2AF752-1BF3-4DBC-BE63-E34EB793C7D8}" destId="{461511E9-1AE0-4F04-A8C3-0E3523EBFB7D}" srcOrd="1" destOrd="0" parTransId="{E35F5C62-52CF-4E64-9BB6-4619B1A71016}" sibTransId="{1BAE3DF3-50A2-4799-B1BB-78F2C1164801}"/>
    <dgm:cxn modelId="{75B4AD25-EEF4-4639-AE9C-2D8E7B449594}" type="presOf" srcId="{2C2AF752-1BF3-4DBC-BE63-E34EB793C7D8}" destId="{077071ED-52EF-4F7C-A348-405310ABB43F}" srcOrd="0" destOrd="0" presId="urn:microsoft.com/office/officeart/2005/8/layout/pyramid1"/>
    <dgm:cxn modelId="{23E60933-3434-4BBF-9195-91BB54D5F532}" srcId="{2C2AF752-1BF3-4DBC-BE63-E34EB793C7D8}" destId="{94177A15-899D-4B20-8A8D-794C42454309}" srcOrd="0" destOrd="0" parTransId="{49D8D3DE-6994-406D-A831-2B08644326C1}" sibTransId="{199E750E-B4BB-4357-87CD-E34BDDBCF50F}"/>
    <dgm:cxn modelId="{865C3C43-675E-44F2-B2E2-C64D44D084F3}" srcId="{2C2AF752-1BF3-4DBC-BE63-E34EB793C7D8}" destId="{3690D8A0-3DAA-4B71-8E38-F9003125F92A}" srcOrd="2" destOrd="0" parTransId="{976326D3-57C4-4361-A9F8-4C97B707EF0D}" sibTransId="{C2EC781E-4232-44DE-9E3C-F21D458DE34C}"/>
    <dgm:cxn modelId="{BCFCBC4D-108E-4FFB-A441-7F135B125E4E}" type="presOf" srcId="{94177A15-899D-4B20-8A8D-794C42454309}" destId="{DB6A1F18-621F-4112-BC38-16EAF7CBE2CE}" srcOrd="0" destOrd="0" presId="urn:microsoft.com/office/officeart/2005/8/layout/pyramid1"/>
    <dgm:cxn modelId="{F2A72882-BA3E-459E-8606-3A42D9BE5119}" type="presOf" srcId="{05742F19-769F-4FCB-A55E-2A5E28D440AF}" destId="{5DBE883D-CA67-4739-A53A-FD9AFAC28C61}" srcOrd="0" destOrd="0" presId="urn:microsoft.com/office/officeart/2005/8/layout/pyramid1"/>
    <dgm:cxn modelId="{AC5C6197-45C3-44B2-9632-F3E397E250B3}" type="presOf" srcId="{3690D8A0-3DAA-4B71-8E38-F9003125F92A}" destId="{342E9969-AA93-423A-AB7C-4D31C6BA03A0}" srcOrd="0" destOrd="0" presId="urn:microsoft.com/office/officeart/2005/8/layout/pyramid1"/>
    <dgm:cxn modelId="{8598F099-6696-437C-92D7-3DBBD05A9841}" type="presOf" srcId="{461511E9-1AE0-4F04-A8C3-0E3523EBFB7D}" destId="{3C469F12-6B6B-4B55-A6DE-D130A91BE313}" srcOrd="1" destOrd="0" presId="urn:microsoft.com/office/officeart/2005/8/layout/pyramid1"/>
    <dgm:cxn modelId="{CE5F66A3-7513-430D-B7AD-6E19A25B936B}" type="presOf" srcId="{3690D8A0-3DAA-4B71-8E38-F9003125F92A}" destId="{6D88A076-21DB-41F4-B9D5-582619DC8CCB}" srcOrd="1" destOrd="0" presId="urn:microsoft.com/office/officeart/2005/8/layout/pyramid1"/>
    <dgm:cxn modelId="{D30F00AD-10D8-4ABF-B3D1-54E1BBDFBFA0}" type="presOf" srcId="{05742F19-769F-4FCB-A55E-2A5E28D440AF}" destId="{6664A762-35E7-496B-9C0E-9A1B98A2C553}" srcOrd="1" destOrd="0" presId="urn:microsoft.com/office/officeart/2005/8/layout/pyramid1"/>
    <dgm:cxn modelId="{0B05B3B9-3B87-4850-9C04-5850294A2BBA}" srcId="{2C2AF752-1BF3-4DBC-BE63-E34EB793C7D8}" destId="{05742F19-769F-4FCB-A55E-2A5E28D440AF}" srcOrd="3" destOrd="0" parTransId="{AABC3303-82CD-4743-906C-19502E94FB51}" sibTransId="{E028D5CE-C70D-4C72-96C5-D9EE806FAEBF}"/>
    <dgm:cxn modelId="{591A1FE2-30BA-4CD9-A49B-DA8BF8755538}" type="presOf" srcId="{94177A15-899D-4B20-8A8D-794C42454309}" destId="{7F61FCD8-A97C-4700-B647-44AA193C2218}" srcOrd="1" destOrd="0" presId="urn:microsoft.com/office/officeart/2005/8/layout/pyramid1"/>
    <dgm:cxn modelId="{243E6BE7-9FCF-444D-B627-845543DE7BB2}" type="presOf" srcId="{461511E9-1AE0-4F04-A8C3-0E3523EBFB7D}" destId="{6131C661-C1B4-43EB-889E-C35B2D5A9589}" srcOrd="0" destOrd="0" presId="urn:microsoft.com/office/officeart/2005/8/layout/pyramid1"/>
    <dgm:cxn modelId="{ABC58D1F-20F9-4288-ABB0-8C8616A54FA6}" type="presParOf" srcId="{077071ED-52EF-4F7C-A348-405310ABB43F}" destId="{A934F9EC-3453-4364-9E1C-B247BC2ECFD2}" srcOrd="0" destOrd="0" presId="urn:microsoft.com/office/officeart/2005/8/layout/pyramid1"/>
    <dgm:cxn modelId="{07CEBBF3-FDE6-49CC-8B76-602213D26DF8}" type="presParOf" srcId="{A934F9EC-3453-4364-9E1C-B247BC2ECFD2}" destId="{DB6A1F18-621F-4112-BC38-16EAF7CBE2CE}" srcOrd="0" destOrd="0" presId="urn:microsoft.com/office/officeart/2005/8/layout/pyramid1"/>
    <dgm:cxn modelId="{760483D5-2283-4460-A3BD-9DC9D895AA80}" type="presParOf" srcId="{A934F9EC-3453-4364-9E1C-B247BC2ECFD2}" destId="{7F61FCD8-A97C-4700-B647-44AA193C2218}" srcOrd="1" destOrd="0" presId="urn:microsoft.com/office/officeart/2005/8/layout/pyramid1"/>
    <dgm:cxn modelId="{BDB18BEF-F53E-470E-A0A7-6D7154B3FF05}" type="presParOf" srcId="{077071ED-52EF-4F7C-A348-405310ABB43F}" destId="{EB67D39D-E551-47ED-ABC9-0413BF16E87B}" srcOrd="1" destOrd="0" presId="urn:microsoft.com/office/officeart/2005/8/layout/pyramid1"/>
    <dgm:cxn modelId="{646EED5A-75D4-45D3-8358-F123AEEC95A3}" type="presParOf" srcId="{EB67D39D-E551-47ED-ABC9-0413BF16E87B}" destId="{6131C661-C1B4-43EB-889E-C35B2D5A9589}" srcOrd="0" destOrd="0" presId="urn:microsoft.com/office/officeart/2005/8/layout/pyramid1"/>
    <dgm:cxn modelId="{5865E7CA-C322-42DE-A837-A4FCAF33779D}" type="presParOf" srcId="{EB67D39D-E551-47ED-ABC9-0413BF16E87B}" destId="{3C469F12-6B6B-4B55-A6DE-D130A91BE313}" srcOrd="1" destOrd="0" presId="urn:microsoft.com/office/officeart/2005/8/layout/pyramid1"/>
    <dgm:cxn modelId="{513D8B9E-37EC-4A6C-AC74-68385E66B906}" type="presParOf" srcId="{077071ED-52EF-4F7C-A348-405310ABB43F}" destId="{318B9EBD-686E-4568-B4CB-AEC1276439B5}" srcOrd="2" destOrd="0" presId="urn:microsoft.com/office/officeart/2005/8/layout/pyramid1"/>
    <dgm:cxn modelId="{3D674D4E-7DA1-4D1A-972E-C3B91546A9BE}" type="presParOf" srcId="{318B9EBD-686E-4568-B4CB-AEC1276439B5}" destId="{342E9969-AA93-423A-AB7C-4D31C6BA03A0}" srcOrd="0" destOrd="0" presId="urn:microsoft.com/office/officeart/2005/8/layout/pyramid1"/>
    <dgm:cxn modelId="{B9A82657-3B75-4B69-A850-1888CDDF7997}" type="presParOf" srcId="{318B9EBD-686E-4568-B4CB-AEC1276439B5}" destId="{6D88A076-21DB-41F4-B9D5-582619DC8CCB}" srcOrd="1" destOrd="0" presId="urn:microsoft.com/office/officeart/2005/8/layout/pyramid1"/>
    <dgm:cxn modelId="{1ACC934B-2A52-4EBE-A874-0B08A8447462}" type="presParOf" srcId="{077071ED-52EF-4F7C-A348-405310ABB43F}" destId="{8317B492-1ECC-438A-A419-4F4AA7B06D6B}" srcOrd="3" destOrd="0" presId="urn:microsoft.com/office/officeart/2005/8/layout/pyramid1"/>
    <dgm:cxn modelId="{21622E8B-BB1B-4F2A-B7F2-7B6E0F3A4A07}" type="presParOf" srcId="{8317B492-1ECC-438A-A419-4F4AA7B06D6B}" destId="{5DBE883D-CA67-4739-A53A-FD9AFAC28C61}" srcOrd="0" destOrd="0" presId="urn:microsoft.com/office/officeart/2005/8/layout/pyramid1"/>
    <dgm:cxn modelId="{F3796558-2C42-4C87-A67E-F375D2930E9C}" type="presParOf" srcId="{8317B492-1ECC-438A-A419-4F4AA7B06D6B}" destId="{6664A762-35E7-496B-9C0E-9A1B98A2C553}"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28573-514F-4096-BB01-16C05BEC2DCF}">
      <dsp:nvSpPr>
        <dsp:cNvPr id="0" name=""/>
        <dsp:cNvSpPr/>
      </dsp:nvSpPr>
      <dsp:spPr>
        <a:xfrm rot="10800000">
          <a:off x="748631" y="1860"/>
          <a:ext cx="2590223" cy="384828"/>
        </a:xfrm>
        <a:prstGeom prst="homePlat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699" tIns="38100" rIns="71120" bIns="38100" numCol="1" spcCol="1270" anchor="ctr" anchorCtr="0">
          <a:noAutofit/>
        </a:bodyPr>
        <a:lstStyle/>
        <a:p>
          <a:pPr marL="0" lvl="0" indent="0" algn="ctr" defTabSz="444500">
            <a:lnSpc>
              <a:spcPct val="90000"/>
            </a:lnSpc>
            <a:spcBef>
              <a:spcPct val="0"/>
            </a:spcBef>
            <a:spcAft>
              <a:spcPct val="35000"/>
            </a:spcAft>
            <a:buNone/>
          </a:pPr>
          <a:r>
            <a:rPr lang="en-AU" sz="1000" kern="1200"/>
            <a:t>Role overload (high workloads or job demands)</a:t>
          </a:r>
        </a:p>
      </dsp:txBody>
      <dsp:txXfrm rot="10800000">
        <a:off x="844838" y="1860"/>
        <a:ext cx="2494016" cy="384828"/>
      </dsp:txXfrm>
    </dsp:sp>
    <dsp:sp modelId="{74BD64D5-DBA5-4DC2-B4F5-B71D7647F48C}">
      <dsp:nvSpPr>
        <dsp:cNvPr id="0" name=""/>
        <dsp:cNvSpPr/>
      </dsp:nvSpPr>
      <dsp:spPr>
        <a:xfrm>
          <a:off x="556217" y="1860"/>
          <a:ext cx="384828" cy="384828"/>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3DC440-5251-492C-8325-49A2AAE972CD}">
      <dsp:nvSpPr>
        <dsp:cNvPr id="0" name=""/>
        <dsp:cNvSpPr/>
      </dsp:nvSpPr>
      <dsp:spPr>
        <a:xfrm rot="10800000">
          <a:off x="748631" y="501562"/>
          <a:ext cx="2590223" cy="384828"/>
        </a:xfrm>
        <a:prstGeom prst="homePlat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699" tIns="38100" rIns="71120" bIns="38100" numCol="1" spcCol="1270" anchor="ctr" anchorCtr="0">
          <a:noAutofit/>
        </a:bodyPr>
        <a:lstStyle/>
        <a:p>
          <a:pPr marL="0" lvl="0" indent="0" algn="ctr" defTabSz="444500">
            <a:lnSpc>
              <a:spcPct val="90000"/>
            </a:lnSpc>
            <a:spcBef>
              <a:spcPct val="0"/>
            </a:spcBef>
            <a:spcAft>
              <a:spcPct val="35000"/>
            </a:spcAft>
            <a:buNone/>
          </a:pPr>
          <a:r>
            <a:rPr lang="en-AU" sz="1000" kern="1200"/>
            <a:t>Role underload (low workloads or job demands)</a:t>
          </a:r>
        </a:p>
      </dsp:txBody>
      <dsp:txXfrm rot="10800000">
        <a:off x="844838" y="501562"/>
        <a:ext cx="2494016" cy="384828"/>
      </dsp:txXfrm>
    </dsp:sp>
    <dsp:sp modelId="{3D65CE89-560A-449E-8226-077F90D91C9B}">
      <dsp:nvSpPr>
        <dsp:cNvPr id="0" name=""/>
        <dsp:cNvSpPr/>
      </dsp:nvSpPr>
      <dsp:spPr>
        <a:xfrm>
          <a:off x="556217" y="501562"/>
          <a:ext cx="384828" cy="384828"/>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5F0B6A-B5EA-4CE6-BA9B-E309E5A739BC}">
      <dsp:nvSpPr>
        <dsp:cNvPr id="0" name=""/>
        <dsp:cNvSpPr/>
      </dsp:nvSpPr>
      <dsp:spPr>
        <a:xfrm rot="10800000">
          <a:off x="748631" y="1001265"/>
          <a:ext cx="2590223" cy="384828"/>
        </a:xfrm>
        <a:prstGeom prst="homePlat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699" tIns="38100" rIns="71120" bIns="38100" numCol="1" spcCol="1270" anchor="ctr" anchorCtr="0">
          <a:noAutofit/>
        </a:bodyPr>
        <a:lstStyle/>
        <a:p>
          <a:pPr marL="0" lvl="0" indent="0" algn="ctr" defTabSz="444500">
            <a:lnSpc>
              <a:spcPct val="90000"/>
            </a:lnSpc>
            <a:spcBef>
              <a:spcPct val="0"/>
            </a:spcBef>
            <a:spcAft>
              <a:spcPct val="35000"/>
            </a:spcAft>
            <a:buNone/>
          </a:pPr>
          <a:r>
            <a:rPr lang="en-AU" sz="1000" kern="1200">
              <a:solidFill>
                <a:srgbClr val="FFFFFF"/>
              </a:solidFill>
              <a:latin typeface="Arial"/>
              <a:ea typeface="+mn-ea"/>
              <a:cs typeface="+mn-cs"/>
            </a:rPr>
            <a:t>Exposure to traumatic events</a:t>
          </a:r>
        </a:p>
      </dsp:txBody>
      <dsp:txXfrm rot="10800000">
        <a:off x="844838" y="1001265"/>
        <a:ext cx="2494016" cy="384828"/>
      </dsp:txXfrm>
    </dsp:sp>
    <dsp:sp modelId="{0B0A0408-40F9-483C-B67D-5C9F854F11B0}">
      <dsp:nvSpPr>
        <dsp:cNvPr id="0" name=""/>
        <dsp:cNvSpPr/>
      </dsp:nvSpPr>
      <dsp:spPr>
        <a:xfrm>
          <a:off x="556217" y="1001265"/>
          <a:ext cx="384828" cy="384828"/>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8F363B-8C2B-404D-8A77-099D0625140B}">
      <dsp:nvSpPr>
        <dsp:cNvPr id="0" name=""/>
        <dsp:cNvSpPr/>
      </dsp:nvSpPr>
      <dsp:spPr>
        <a:xfrm rot="10800000">
          <a:off x="748631" y="1500968"/>
          <a:ext cx="2590223" cy="384828"/>
        </a:xfrm>
        <a:prstGeom prst="homePlat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699" tIns="38100" rIns="71120" bIns="38100" numCol="1" spcCol="1270" anchor="ctr" anchorCtr="0">
          <a:noAutofit/>
        </a:bodyPr>
        <a:lstStyle/>
        <a:p>
          <a:pPr marL="0" lvl="0" indent="0" algn="ctr" defTabSz="444500">
            <a:lnSpc>
              <a:spcPct val="90000"/>
            </a:lnSpc>
            <a:spcBef>
              <a:spcPct val="0"/>
            </a:spcBef>
            <a:spcAft>
              <a:spcPct val="35000"/>
            </a:spcAft>
            <a:buNone/>
          </a:pPr>
          <a:r>
            <a:rPr lang="en-AU" sz="1000" kern="1200">
              <a:solidFill>
                <a:srgbClr val="FFFFFF"/>
              </a:solidFill>
              <a:latin typeface="Arial"/>
              <a:ea typeface="+mn-ea"/>
              <a:cs typeface="+mn-cs"/>
            </a:rPr>
            <a:t>Role conflict or lack of role clarity</a:t>
          </a:r>
        </a:p>
      </dsp:txBody>
      <dsp:txXfrm rot="10800000">
        <a:off x="844838" y="1500968"/>
        <a:ext cx="2494016" cy="384828"/>
      </dsp:txXfrm>
    </dsp:sp>
    <dsp:sp modelId="{24059D8C-32CF-43E2-A702-BDB1C7D96A8F}">
      <dsp:nvSpPr>
        <dsp:cNvPr id="0" name=""/>
        <dsp:cNvSpPr/>
      </dsp:nvSpPr>
      <dsp:spPr>
        <a:xfrm>
          <a:off x="556217" y="1500968"/>
          <a:ext cx="384828" cy="384828"/>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E66FDF-812F-4B4A-BA60-3081DA7E879B}">
      <dsp:nvSpPr>
        <dsp:cNvPr id="0" name=""/>
        <dsp:cNvSpPr/>
      </dsp:nvSpPr>
      <dsp:spPr>
        <a:xfrm rot="10800000">
          <a:off x="738245" y="2519355"/>
          <a:ext cx="2590223" cy="38482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699" tIns="38100" rIns="71120" bIns="38100" numCol="1" spcCol="1270" anchor="ctr" anchorCtr="0">
          <a:noAutofit/>
        </a:bodyPr>
        <a:lstStyle/>
        <a:p>
          <a:pPr marL="0" lvl="0" indent="0" algn="ctr" defTabSz="444500">
            <a:lnSpc>
              <a:spcPct val="90000"/>
            </a:lnSpc>
            <a:spcBef>
              <a:spcPct val="0"/>
            </a:spcBef>
            <a:spcAft>
              <a:spcPct val="35000"/>
            </a:spcAft>
            <a:buNone/>
          </a:pPr>
          <a:r>
            <a:rPr lang="en-AU" sz="1000" kern="1200">
              <a:solidFill>
                <a:srgbClr val="FFFFFF"/>
              </a:solidFill>
              <a:latin typeface="Arial"/>
              <a:ea typeface="+mn-ea"/>
              <a:cs typeface="+mn-cs"/>
            </a:rPr>
            <a:t>Job control</a:t>
          </a:r>
        </a:p>
      </dsp:txBody>
      <dsp:txXfrm rot="10800000">
        <a:off x="834452" y="2519355"/>
        <a:ext cx="2494016" cy="384828"/>
      </dsp:txXfrm>
    </dsp:sp>
    <dsp:sp modelId="{5FEDA198-51D5-4103-B2EB-5EF980539372}">
      <dsp:nvSpPr>
        <dsp:cNvPr id="0" name=""/>
        <dsp:cNvSpPr/>
      </dsp:nvSpPr>
      <dsp:spPr>
        <a:xfrm>
          <a:off x="575789" y="2006798"/>
          <a:ext cx="384828" cy="384828"/>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0DAD18-3255-4D6E-B6FC-EF5A6B441173}">
      <dsp:nvSpPr>
        <dsp:cNvPr id="0" name=""/>
        <dsp:cNvSpPr/>
      </dsp:nvSpPr>
      <dsp:spPr>
        <a:xfrm rot="10800000">
          <a:off x="756739" y="2001794"/>
          <a:ext cx="2590223" cy="384828"/>
        </a:xfrm>
        <a:prstGeom prst="homePlat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699" tIns="38100" rIns="71120" bIns="38100" numCol="1" spcCol="1270" anchor="ctr" anchorCtr="0">
          <a:noAutofit/>
        </a:bodyPr>
        <a:lstStyle/>
        <a:p>
          <a:pPr marL="0" lvl="0" indent="0" algn="ctr" defTabSz="444500">
            <a:lnSpc>
              <a:spcPct val="90000"/>
            </a:lnSpc>
            <a:spcBef>
              <a:spcPct val="0"/>
            </a:spcBef>
            <a:spcAft>
              <a:spcPct val="35000"/>
            </a:spcAft>
            <a:buNone/>
          </a:pPr>
          <a:r>
            <a:rPr lang="en-AU" sz="1000" kern="1200">
              <a:solidFill>
                <a:srgbClr val="FFFFFF"/>
              </a:solidFill>
              <a:latin typeface="Arial"/>
              <a:ea typeface="+mn-ea"/>
              <a:cs typeface="+mn-cs"/>
            </a:rPr>
            <a:t>Conflict or poor workplace relationships</a:t>
          </a:r>
          <a:endParaRPr lang="en-AU" sz="700" kern="1200"/>
        </a:p>
      </dsp:txBody>
      <dsp:txXfrm rot="10800000">
        <a:off x="852946" y="2001794"/>
        <a:ext cx="2494016" cy="384828"/>
      </dsp:txXfrm>
    </dsp:sp>
    <dsp:sp modelId="{C3110E14-2DEB-4E7B-8C49-3878230BCC28}">
      <dsp:nvSpPr>
        <dsp:cNvPr id="0" name=""/>
        <dsp:cNvSpPr/>
      </dsp:nvSpPr>
      <dsp:spPr>
        <a:xfrm>
          <a:off x="556217" y="2500374"/>
          <a:ext cx="384828" cy="384828"/>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F5B0A2-01B9-471B-BF8A-AC682B0A6CCB}">
      <dsp:nvSpPr>
        <dsp:cNvPr id="0" name=""/>
        <dsp:cNvSpPr/>
      </dsp:nvSpPr>
      <dsp:spPr>
        <a:xfrm rot="10800000">
          <a:off x="748631" y="3000077"/>
          <a:ext cx="2590223" cy="38482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699" tIns="38100" rIns="71120" bIns="38100" numCol="1" spcCol="1270" anchor="ctr" anchorCtr="0">
          <a:noAutofit/>
        </a:bodyPr>
        <a:lstStyle/>
        <a:p>
          <a:pPr marL="0" lvl="0" indent="0" algn="ctr" defTabSz="444500">
            <a:lnSpc>
              <a:spcPct val="90000"/>
            </a:lnSpc>
            <a:spcBef>
              <a:spcPct val="0"/>
            </a:spcBef>
            <a:spcAft>
              <a:spcPct val="35000"/>
            </a:spcAft>
            <a:buNone/>
          </a:pPr>
          <a:r>
            <a:rPr lang="en-AU" sz="1000" kern="1200"/>
            <a:t>Support from supervisors and managers</a:t>
          </a:r>
        </a:p>
      </dsp:txBody>
      <dsp:txXfrm rot="10800000">
        <a:off x="844838" y="3000077"/>
        <a:ext cx="2494016" cy="384828"/>
      </dsp:txXfrm>
    </dsp:sp>
    <dsp:sp modelId="{F9659EA3-5560-46AF-A268-89D13802CD5D}">
      <dsp:nvSpPr>
        <dsp:cNvPr id="0" name=""/>
        <dsp:cNvSpPr/>
      </dsp:nvSpPr>
      <dsp:spPr>
        <a:xfrm>
          <a:off x="556217" y="3000077"/>
          <a:ext cx="384828" cy="384828"/>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8012F0-F77F-41E6-8C5C-4B94EC880F14}">
      <dsp:nvSpPr>
        <dsp:cNvPr id="0" name=""/>
        <dsp:cNvSpPr/>
      </dsp:nvSpPr>
      <dsp:spPr>
        <a:xfrm rot="10800000">
          <a:off x="748631" y="3499780"/>
          <a:ext cx="2590223" cy="38482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699" tIns="38100" rIns="71120" bIns="38100" numCol="1" spcCol="1270" anchor="ctr" anchorCtr="0">
          <a:noAutofit/>
        </a:bodyPr>
        <a:lstStyle/>
        <a:p>
          <a:pPr marL="0" lvl="0" indent="0" algn="ctr" defTabSz="444500">
            <a:lnSpc>
              <a:spcPct val="90000"/>
            </a:lnSpc>
            <a:spcBef>
              <a:spcPct val="0"/>
            </a:spcBef>
            <a:spcAft>
              <a:spcPct val="35000"/>
            </a:spcAft>
            <a:buNone/>
          </a:pPr>
          <a:r>
            <a:rPr lang="en-AU" sz="1000" kern="1200">
              <a:solidFill>
                <a:srgbClr val="FFFFFF"/>
              </a:solidFill>
              <a:latin typeface="Arial"/>
              <a:ea typeface="+mn-ea"/>
              <a:cs typeface="+mn-cs"/>
            </a:rPr>
            <a:t>Co-worker support</a:t>
          </a:r>
        </a:p>
      </dsp:txBody>
      <dsp:txXfrm rot="10800000">
        <a:off x="844838" y="3499780"/>
        <a:ext cx="2494016" cy="384828"/>
      </dsp:txXfrm>
    </dsp:sp>
    <dsp:sp modelId="{68335192-985C-41AE-A044-8406364FD736}">
      <dsp:nvSpPr>
        <dsp:cNvPr id="0" name=""/>
        <dsp:cNvSpPr/>
      </dsp:nvSpPr>
      <dsp:spPr>
        <a:xfrm>
          <a:off x="556217" y="3499780"/>
          <a:ext cx="384828" cy="384828"/>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37BDF-82E0-409D-9291-641620456504}">
      <dsp:nvSpPr>
        <dsp:cNvPr id="0" name=""/>
        <dsp:cNvSpPr/>
      </dsp:nvSpPr>
      <dsp:spPr>
        <a:xfrm rot="10800000">
          <a:off x="827823" y="0"/>
          <a:ext cx="2981583" cy="385767"/>
        </a:xfrm>
        <a:prstGeom prst="homePlat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113" tIns="38100" rIns="71120" bIns="38100" numCol="1" spcCol="1270" anchor="ctr" anchorCtr="0">
          <a:noAutofit/>
        </a:bodyPr>
        <a:lstStyle/>
        <a:p>
          <a:pPr marL="0" lvl="0" indent="0" algn="ctr" defTabSz="444500">
            <a:lnSpc>
              <a:spcPct val="90000"/>
            </a:lnSpc>
            <a:spcBef>
              <a:spcPct val="0"/>
            </a:spcBef>
            <a:spcAft>
              <a:spcPct val="35000"/>
            </a:spcAft>
            <a:buNone/>
          </a:pPr>
          <a:r>
            <a:rPr lang="en-AU" sz="1000" kern="1200"/>
            <a:t>Workplace violence</a:t>
          </a:r>
        </a:p>
      </dsp:txBody>
      <dsp:txXfrm rot="10800000">
        <a:off x="924265" y="0"/>
        <a:ext cx="2885141" cy="385767"/>
      </dsp:txXfrm>
    </dsp:sp>
    <dsp:sp modelId="{D5DF5422-1658-466C-B1FF-283849D28E78}">
      <dsp:nvSpPr>
        <dsp:cNvPr id="0" name=""/>
        <dsp:cNvSpPr/>
      </dsp:nvSpPr>
      <dsp:spPr>
        <a:xfrm>
          <a:off x="654558" y="882"/>
          <a:ext cx="385767" cy="385767"/>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8E3C9D-E4FB-45CE-8939-6A725F0E5473}">
      <dsp:nvSpPr>
        <dsp:cNvPr id="0" name=""/>
        <dsp:cNvSpPr/>
      </dsp:nvSpPr>
      <dsp:spPr>
        <a:xfrm rot="10800000">
          <a:off x="847442" y="501804"/>
          <a:ext cx="2981583" cy="385767"/>
        </a:xfrm>
        <a:prstGeom prst="homePlat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113" tIns="38100" rIns="71120" bIns="38100" numCol="1" spcCol="1270" anchor="ctr" anchorCtr="0">
          <a:noAutofit/>
        </a:bodyPr>
        <a:lstStyle/>
        <a:p>
          <a:pPr marL="0" lvl="0" indent="0" algn="ctr" defTabSz="444500">
            <a:lnSpc>
              <a:spcPct val="90000"/>
            </a:lnSpc>
            <a:spcBef>
              <a:spcPct val="0"/>
            </a:spcBef>
            <a:spcAft>
              <a:spcPct val="35000"/>
            </a:spcAft>
            <a:buNone/>
          </a:pPr>
          <a:r>
            <a:rPr lang="en-AU" sz="1000" kern="1200"/>
            <a:t>Bullying</a:t>
          </a:r>
        </a:p>
      </dsp:txBody>
      <dsp:txXfrm rot="10800000">
        <a:off x="943884" y="501804"/>
        <a:ext cx="2885141" cy="385767"/>
      </dsp:txXfrm>
    </dsp:sp>
    <dsp:sp modelId="{13CB98F8-D7EC-40A3-8D16-06578894C489}">
      <dsp:nvSpPr>
        <dsp:cNvPr id="0" name=""/>
        <dsp:cNvSpPr/>
      </dsp:nvSpPr>
      <dsp:spPr>
        <a:xfrm>
          <a:off x="654558" y="501804"/>
          <a:ext cx="385767" cy="385767"/>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75B8FF-0B05-45EB-8099-F099BEB153BA}">
      <dsp:nvSpPr>
        <dsp:cNvPr id="0" name=""/>
        <dsp:cNvSpPr/>
      </dsp:nvSpPr>
      <dsp:spPr>
        <a:xfrm rot="10800000">
          <a:off x="847442" y="1002727"/>
          <a:ext cx="2981583" cy="385767"/>
        </a:xfrm>
        <a:prstGeom prst="homePlat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113" tIns="38100" rIns="71120" bIns="38100" numCol="1" spcCol="1270" anchor="ctr" anchorCtr="0">
          <a:noAutofit/>
        </a:bodyPr>
        <a:lstStyle/>
        <a:p>
          <a:pPr marL="0" lvl="0" indent="0" algn="ctr" defTabSz="444500">
            <a:lnSpc>
              <a:spcPct val="90000"/>
            </a:lnSpc>
            <a:spcBef>
              <a:spcPct val="0"/>
            </a:spcBef>
            <a:spcAft>
              <a:spcPct val="35000"/>
            </a:spcAft>
            <a:buNone/>
          </a:pPr>
          <a:r>
            <a:rPr lang="en-AU" sz="1000" kern="1200"/>
            <a:t>Harassment including sexual harassment</a:t>
          </a:r>
        </a:p>
      </dsp:txBody>
      <dsp:txXfrm rot="10800000">
        <a:off x="943884" y="1002727"/>
        <a:ext cx="2885141" cy="385767"/>
      </dsp:txXfrm>
    </dsp:sp>
    <dsp:sp modelId="{9153BC74-CCBD-48AD-8D83-92A4A806E16C}">
      <dsp:nvSpPr>
        <dsp:cNvPr id="0" name=""/>
        <dsp:cNvSpPr/>
      </dsp:nvSpPr>
      <dsp:spPr>
        <a:xfrm>
          <a:off x="654558" y="1002727"/>
          <a:ext cx="385767" cy="385767"/>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A1BC97-77F6-4659-A589-E86289CC723F}">
      <dsp:nvSpPr>
        <dsp:cNvPr id="0" name=""/>
        <dsp:cNvSpPr/>
      </dsp:nvSpPr>
      <dsp:spPr>
        <a:xfrm rot="10800000">
          <a:off x="856059" y="2487754"/>
          <a:ext cx="2981583" cy="38576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113" tIns="38100" rIns="71120" bIns="38100" numCol="1" spcCol="1270" anchor="ctr" anchorCtr="0">
          <a:noAutofit/>
        </a:bodyPr>
        <a:lstStyle/>
        <a:p>
          <a:pPr marL="0" lvl="0" indent="0" algn="ctr" defTabSz="444500">
            <a:lnSpc>
              <a:spcPct val="90000"/>
            </a:lnSpc>
            <a:spcBef>
              <a:spcPct val="0"/>
            </a:spcBef>
            <a:spcAft>
              <a:spcPct val="35000"/>
            </a:spcAft>
            <a:buNone/>
          </a:pPr>
          <a:r>
            <a:rPr lang="en-AU" sz="1000" kern="1200"/>
            <a:t>Reward and recognition</a:t>
          </a:r>
        </a:p>
      </dsp:txBody>
      <dsp:txXfrm rot="10800000">
        <a:off x="952501" y="2487754"/>
        <a:ext cx="2885141" cy="385767"/>
      </dsp:txXfrm>
    </dsp:sp>
    <dsp:sp modelId="{0D00AD5F-B6A9-468E-A7D2-63F384FE7D3B}">
      <dsp:nvSpPr>
        <dsp:cNvPr id="0" name=""/>
        <dsp:cNvSpPr/>
      </dsp:nvSpPr>
      <dsp:spPr>
        <a:xfrm>
          <a:off x="654558" y="1503649"/>
          <a:ext cx="385767" cy="385767"/>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1A17AE-D78D-4DD9-B373-3C3967E68E30}">
      <dsp:nvSpPr>
        <dsp:cNvPr id="0" name=""/>
        <dsp:cNvSpPr/>
      </dsp:nvSpPr>
      <dsp:spPr>
        <a:xfrm rot="10800000">
          <a:off x="847442" y="2004571"/>
          <a:ext cx="2981583" cy="385767"/>
        </a:xfrm>
        <a:prstGeom prst="homePlat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113" tIns="38100" rIns="71120" bIns="38100" numCol="1" spcCol="1270" anchor="ctr" anchorCtr="0">
          <a:noAutofit/>
        </a:bodyPr>
        <a:lstStyle/>
        <a:p>
          <a:pPr marL="0" lvl="0" indent="0" algn="ctr" defTabSz="444500">
            <a:lnSpc>
              <a:spcPct val="90000"/>
            </a:lnSpc>
            <a:spcBef>
              <a:spcPct val="0"/>
            </a:spcBef>
            <a:spcAft>
              <a:spcPct val="35000"/>
            </a:spcAft>
            <a:buNone/>
          </a:pPr>
          <a:r>
            <a:rPr lang="en-AU" sz="1000" kern="1200"/>
            <a:t>Hazardous physical working environments</a:t>
          </a:r>
        </a:p>
      </dsp:txBody>
      <dsp:txXfrm rot="10800000">
        <a:off x="943884" y="2004571"/>
        <a:ext cx="2885141" cy="385767"/>
      </dsp:txXfrm>
    </dsp:sp>
    <dsp:sp modelId="{02616EDA-0850-4A82-A5B8-5D7082634B68}">
      <dsp:nvSpPr>
        <dsp:cNvPr id="0" name=""/>
        <dsp:cNvSpPr/>
      </dsp:nvSpPr>
      <dsp:spPr>
        <a:xfrm>
          <a:off x="654558" y="2004571"/>
          <a:ext cx="385767" cy="385767"/>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A1EDE4-42D7-4366-974C-0FFB48BBCF64}">
      <dsp:nvSpPr>
        <dsp:cNvPr id="0" name=""/>
        <dsp:cNvSpPr/>
      </dsp:nvSpPr>
      <dsp:spPr>
        <a:xfrm rot="10800000">
          <a:off x="847442" y="1478946"/>
          <a:ext cx="2981583" cy="385767"/>
        </a:xfrm>
        <a:prstGeom prst="homePlat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113" tIns="38100" rIns="71120" bIns="38100" numCol="1" spcCol="1270" anchor="ctr" anchorCtr="0">
          <a:noAutofit/>
        </a:bodyPr>
        <a:lstStyle/>
        <a:p>
          <a:pPr marL="0" lvl="0" indent="0" algn="ctr" defTabSz="444500">
            <a:lnSpc>
              <a:spcPct val="90000"/>
            </a:lnSpc>
            <a:spcBef>
              <a:spcPct val="0"/>
            </a:spcBef>
            <a:spcAft>
              <a:spcPct val="35000"/>
            </a:spcAft>
            <a:buNone/>
          </a:pPr>
          <a:r>
            <a:rPr lang="en-AU" sz="1000" kern="1200"/>
            <a:t>Remote or isolated work</a:t>
          </a:r>
        </a:p>
      </dsp:txBody>
      <dsp:txXfrm rot="10800000">
        <a:off x="943884" y="1478946"/>
        <a:ext cx="2885141" cy="385767"/>
      </dsp:txXfrm>
    </dsp:sp>
    <dsp:sp modelId="{C3F063D4-59C5-4908-9369-DAB639086A50}">
      <dsp:nvSpPr>
        <dsp:cNvPr id="0" name=""/>
        <dsp:cNvSpPr/>
      </dsp:nvSpPr>
      <dsp:spPr>
        <a:xfrm>
          <a:off x="654558" y="2505494"/>
          <a:ext cx="385767" cy="385767"/>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BE487A-5ED0-48F3-85E7-8C7C894C250C}">
      <dsp:nvSpPr>
        <dsp:cNvPr id="0" name=""/>
        <dsp:cNvSpPr/>
      </dsp:nvSpPr>
      <dsp:spPr>
        <a:xfrm rot="10800000">
          <a:off x="847442" y="3006416"/>
          <a:ext cx="2981583" cy="38576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113" tIns="38100" rIns="71120" bIns="38100" numCol="1" spcCol="1270" anchor="ctr" anchorCtr="0">
          <a:noAutofit/>
        </a:bodyPr>
        <a:lstStyle/>
        <a:p>
          <a:pPr marL="0" lvl="0" indent="0" algn="ctr" defTabSz="444500">
            <a:lnSpc>
              <a:spcPct val="90000"/>
            </a:lnSpc>
            <a:spcBef>
              <a:spcPct val="0"/>
            </a:spcBef>
            <a:spcAft>
              <a:spcPct val="35000"/>
            </a:spcAft>
            <a:buNone/>
          </a:pPr>
          <a:r>
            <a:rPr lang="en-AU" sz="1000" kern="1200"/>
            <a:t>Procedural justice (processes for making decisions)</a:t>
          </a:r>
        </a:p>
      </dsp:txBody>
      <dsp:txXfrm rot="10800000">
        <a:off x="943884" y="3006416"/>
        <a:ext cx="2885141" cy="385767"/>
      </dsp:txXfrm>
    </dsp:sp>
    <dsp:sp modelId="{AD77F2A3-C069-4B71-9F5E-726F24A2D0C1}">
      <dsp:nvSpPr>
        <dsp:cNvPr id="0" name=""/>
        <dsp:cNvSpPr/>
      </dsp:nvSpPr>
      <dsp:spPr>
        <a:xfrm>
          <a:off x="654558" y="3006416"/>
          <a:ext cx="385767" cy="385767"/>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C6E718-EF09-4159-AAC0-DF8ACF4C5E40}">
      <dsp:nvSpPr>
        <dsp:cNvPr id="0" name=""/>
        <dsp:cNvSpPr/>
      </dsp:nvSpPr>
      <dsp:spPr>
        <a:xfrm rot="10800000">
          <a:off x="847442" y="3507338"/>
          <a:ext cx="2981583" cy="38576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113" tIns="49530" rIns="92456" bIns="49530" numCol="1" spcCol="1270" anchor="ctr" anchorCtr="0">
          <a:noAutofit/>
        </a:bodyPr>
        <a:lstStyle/>
        <a:p>
          <a:pPr marL="0" lvl="0" indent="0" algn="ctr" defTabSz="577850">
            <a:lnSpc>
              <a:spcPct val="90000"/>
            </a:lnSpc>
            <a:spcBef>
              <a:spcPct val="0"/>
            </a:spcBef>
            <a:spcAft>
              <a:spcPct val="35000"/>
            </a:spcAft>
            <a:buNone/>
          </a:pPr>
          <a:r>
            <a:rPr lang="en-AU" sz="1300" kern="1200" dirty="0"/>
            <a:t>Organisational change consultation</a:t>
          </a:r>
        </a:p>
      </dsp:txBody>
      <dsp:txXfrm rot="10800000">
        <a:off x="943884" y="3507338"/>
        <a:ext cx="2885141" cy="385767"/>
      </dsp:txXfrm>
    </dsp:sp>
    <dsp:sp modelId="{86570146-6EBB-4BAD-B6ED-4F37B97DF89B}">
      <dsp:nvSpPr>
        <dsp:cNvPr id="0" name=""/>
        <dsp:cNvSpPr/>
      </dsp:nvSpPr>
      <dsp:spPr>
        <a:xfrm>
          <a:off x="654558" y="3507338"/>
          <a:ext cx="385767" cy="385767"/>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6A1F18-621F-4112-BC38-16EAF7CBE2CE}">
      <dsp:nvSpPr>
        <dsp:cNvPr id="0" name=""/>
        <dsp:cNvSpPr/>
      </dsp:nvSpPr>
      <dsp:spPr>
        <a:xfrm>
          <a:off x="1797646" y="0"/>
          <a:ext cx="1198431" cy="899458"/>
        </a:xfrm>
        <a:prstGeom prst="trapezoid">
          <a:avLst>
            <a:gd name="adj" fmla="val 6662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AU" sz="2400" kern="1200"/>
            <a:t>WHS Act</a:t>
          </a:r>
        </a:p>
      </dsp:txBody>
      <dsp:txXfrm>
        <a:off x="1797646" y="0"/>
        <a:ext cx="1198431" cy="899458"/>
      </dsp:txXfrm>
    </dsp:sp>
    <dsp:sp modelId="{6131C661-C1B4-43EB-889E-C35B2D5A9589}">
      <dsp:nvSpPr>
        <dsp:cNvPr id="0" name=""/>
        <dsp:cNvSpPr/>
      </dsp:nvSpPr>
      <dsp:spPr>
        <a:xfrm>
          <a:off x="1198431" y="899458"/>
          <a:ext cx="2396862" cy="899458"/>
        </a:xfrm>
        <a:prstGeom prst="trapezoid">
          <a:avLst>
            <a:gd name="adj" fmla="val 6662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AU" sz="2400" kern="1200"/>
            <a:t>WHS Regulation</a:t>
          </a:r>
        </a:p>
      </dsp:txBody>
      <dsp:txXfrm>
        <a:off x="1617882" y="899458"/>
        <a:ext cx="1557960" cy="899458"/>
      </dsp:txXfrm>
    </dsp:sp>
    <dsp:sp modelId="{342E9969-AA93-423A-AB7C-4D31C6BA03A0}">
      <dsp:nvSpPr>
        <dsp:cNvPr id="0" name=""/>
        <dsp:cNvSpPr/>
      </dsp:nvSpPr>
      <dsp:spPr>
        <a:xfrm>
          <a:off x="599215" y="1798917"/>
          <a:ext cx="3595293" cy="899458"/>
        </a:xfrm>
        <a:prstGeom prst="trapezoid">
          <a:avLst>
            <a:gd name="adj" fmla="val 6662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AU" sz="2400" kern="1200"/>
            <a:t>Codes of Practice</a:t>
          </a:r>
        </a:p>
      </dsp:txBody>
      <dsp:txXfrm>
        <a:off x="1228392" y="1798917"/>
        <a:ext cx="2336940" cy="899458"/>
      </dsp:txXfrm>
    </dsp:sp>
    <dsp:sp modelId="{5DBE883D-CA67-4739-A53A-FD9AFAC28C61}">
      <dsp:nvSpPr>
        <dsp:cNvPr id="0" name=""/>
        <dsp:cNvSpPr/>
      </dsp:nvSpPr>
      <dsp:spPr>
        <a:xfrm>
          <a:off x="0" y="2698375"/>
          <a:ext cx="4793724" cy="899458"/>
        </a:xfrm>
        <a:prstGeom prst="trapezoid">
          <a:avLst>
            <a:gd name="adj" fmla="val 6662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AU" sz="2400" kern="1200"/>
            <a:t>Guidance material</a:t>
          </a:r>
        </a:p>
      </dsp:txBody>
      <dsp:txXfrm>
        <a:off x="838901" y="2698375"/>
        <a:ext cx="3115921" cy="899458"/>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3495" cy="500936"/>
          </a:xfrm>
          <a:prstGeom prst="rect">
            <a:avLst/>
          </a:prstGeom>
        </p:spPr>
        <p:txBody>
          <a:bodyPr vert="horz" lIns="92300" tIns="46150" rIns="92300" bIns="46150" rtlCol="0"/>
          <a:lstStyle>
            <a:lvl1pPr algn="l">
              <a:defRPr sz="1200"/>
            </a:lvl1pPr>
          </a:lstStyle>
          <a:p>
            <a:endParaRPr lang="en-AU"/>
          </a:p>
        </p:txBody>
      </p:sp>
      <p:sp>
        <p:nvSpPr>
          <p:cNvPr id="3" name="Date Placeholder 2"/>
          <p:cNvSpPr>
            <a:spLocks noGrp="1"/>
          </p:cNvSpPr>
          <p:nvPr>
            <p:ph type="dt" sz="quarter" idx="1"/>
          </p:nvPr>
        </p:nvSpPr>
        <p:spPr>
          <a:xfrm>
            <a:off x="3899900" y="0"/>
            <a:ext cx="2983495" cy="500936"/>
          </a:xfrm>
          <a:prstGeom prst="rect">
            <a:avLst/>
          </a:prstGeom>
        </p:spPr>
        <p:txBody>
          <a:bodyPr vert="horz" lIns="92300" tIns="46150" rIns="92300" bIns="46150" rtlCol="0"/>
          <a:lstStyle>
            <a:lvl1pPr algn="r">
              <a:defRPr sz="1200"/>
            </a:lvl1pPr>
          </a:lstStyle>
          <a:p>
            <a:fld id="{52DCAA1D-3C6B-4FC7-B31A-B3605838E8D3}" type="datetimeFigureOut">
              <a:rPr lang="en-AU" smtClean="0"/>
              <a:t>10/10/2023</a:t>
            </a:fld>
            <a:endParaRPr lang="en-AU"/>
          </a:p>
        </p:txBody>
      </p:sp>
      <p:sp>
        <p:nvSpPr>
          <p:cNvPr id="4" name="Footer Placeholder 3"/>
          <p:cNvSpPr>
            <a:spLocks noGrp="1"/>
          </p:cNvSpPr>
          <p:nvPr>
            <p:ph type="ftr" sz="quarter" idx="2"/>
          </p:nvPr>
        </p:nvSpPr>
        <p:spPr>
          <a:xfrm>
            <a:off x="0" y="9516039"/>
            <a:ext cx="2983495" cy="500936"/>
          </a:xfrm>
          <a:prstGeom prst="rect">
            <a:avLst/>
          </a:prstGeom>
        </p:spPr>
        <p:txBody>
          <a:bodyPr vert="horz" lIns="92300" tIns="46150" rIns="92300" bIns="46150" rtlCol="0" anchor="b"/>
          <a:lstStyle>
            <a:lvl1pPr algn="l">
              <a:defRPr sz="1200"/>
            </a:lvl1pPr>
          </a:lstStyle>
          <a:p>
            <a:endParaRPr lang="en-AU"/>
          </a:p>
        </p:txBody>
      </p:sp>
      <p:sp>
        <p:nvSpPr>
          <p:cNvPr id="5" name="Slide Number Placeholder 4"/>
          <p:cNvSpPr>
            <a:spLocks noGrp="1"/>
          </p:cNvSpPr>
          <p:nvPr>
            <p:ph type="sldNum" sz="quarter" idx="3"/>
          </p:nvPr>
        </p:nvSpPr>
        <p:spPr>
          <a:xfrm>
            <a:off x="3899900" y="9516039"/>
            <a:ext cx="2983495" cy="500936"/>
          </a:xfrm>
          <a:prstGeom prst="rect">
            <a:avLst/>
          </a:prstGeom>
        </p:spPr>
        <p:txBody>
          <a:bodyPr vert="horz" lIns="92300" tIns="46150" rIns="92300" bIns="46150" rtlCol="0" anchor="b"/>
          <a:lstStyle>
            <a:lvl1pPr algn="r">
              <a:defRPr sz="1200"/>
            </a:lvl1pPr>
          </a:lstStyle>
          <a:p>
            <a:fld id="{5775CD51-DBEA-4ECC-BC0E-147DF9F38136}" type="slidenum">
              <a:rPr lang="en-AU" smtClean="0"/>
              <a:t>‹#›</a:t>
            </a:fld>
            <a:endParaRPr lang="en-AU"/>
          </a:p>
        </p:txBody>
      </p:sp>
    </p:spTree>
    <p:extLst>
      <p:ext uri="{BB962C8B-B14F-4D97-AF65-F5344CB8AC3E}">
        <p14:creationId xmlns:p14="http://schemas.microsoft.com/office/powerpoint/2010/main" val="1863260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3495" cy="500936"/>
          </a:xfrm>
          <a:prstGeom prst="rect">
            <a:avLst/>
          </a:prstGeom>
        </p:spPr>
        <p:txBody>
          <a:bodyPr vert="horz" lIns="92300" tIns="46150" rIns="92300" bIns="46150" rtlCol="0"/>
          <a:lstStyle>
            <a:lvl1pPr algn="l">
              <a:defRPr sz="1200"/>
            </a:lvl1pPr>
          </a:lstStyle>
          <a:p>
            <a:endParaRPr lang="en-AU"/>
          </a:p>
        </p:txBody>
      </p:sp>
      <p:sp>
        <p:nvSpPr>
          <p:cNvPr id="3" name="Date Placeholder 2"/>
          <p:cNvSpPr>
            <a:spLocks noGrp="1"/>
          </p:cNvSpPr>
          <p:nvPr>
            <p:ph type="dt" idx="1"/>
          </p:nvPr>
        </p:nvSpPr>
        <p:spPr>
          <a:xfrm>
            <a:off x="3899900" y="0"/>
            <a:ext cx="2983495" cy="500936"/>
          </a:xfrm>
          <a:prstGeom prst="rect">
            <a:avLst/>
          </a:prstGeom>
        </p:spPr>
        <p:txBody>
          <a:bodyPr vert="horz" lIns="92300" tIns="46150" rIns="92300" bIns="46150" rtlCol="0"/>
          <a:lstStyle>
            <a:lvl1pPr algn="r">
              <a:defRPr sz="1200"/>
            </a:lvl1pPr>
          </a:lstStyle>
          <a:p>
            <a:fld id="{96A31A92-931E-46A3-88E4-89BE6B0044FD}" type="datetimeFigureOut">
              <a:rPr lang="en-AU" smtClean="0"/>
              <a:t>10/10/2023</a:t>
            </a:fld>
            <a:endParaRPr lang="en-AU"/>
          </a:p>
        </p:txBody>
      </p:sp>
      <p:sp>
        <p:nvSpPr>
          <p:cNvPr id="4" name="Slide Image Placeholder 3"/>
          <p:cNvSpPr>
            <a:spLocks noGrp="1" noRot="1" noChangeAspect="1"/>
          </p:cNvSpPr>
          <p:nvPr>
            <p:ph type="sldImg" idx="2"/>
          </p:nvPr>
        </p:nvSpPr>
        <p:spPr>
          <a:xfrm>
            <a:off x="104775" y="752475"/>
            <a:ext cx="6675438" cy="3754438"/>
          </a:xfrm>
          <a:prstGeom prst="rect">
            <a:avLst/>
          </a:prstGeom>
          <a:noFill/>
          <a:ln w="12700">
            <a:solidFill>
              <a:prstClr val="black"/>
            </a:solidFill>
          </a:ln>
        </p:spPr>
        <p:txBody>
          <a:bodyPr vert="horz" lIns="92300" tIns="46150" rIns="92300" bIns="46150" rtlCol="0" anchor="ctr"/>
          <a:lstStyle/>
          <a:p>
            <a:endParaRPr lang="en-AU"/>
          </a:p>
        </p:txBody>
      </p:sp>
      <p:sp>
        <p:nvSpPr>
          <p:cNvPr id="5" name="Notes Placeholder 4"/>
          <p:cNvSpPr>
            <a:spLocks noGrp="1"/>
          </p:cNvSpPr>
          <p:nvPr>
            <p:ph type="body" sz="quarter" idx="3"/>
          </p:nvPr>
        </p:nvSpPr>
        <p:spPr>
          <a:xfrm>
            <a:off x="688500" y="4758889"/>
            <a:ext cx="5507990" cy="4508421"/>
          </a:xfrm>
          <a:prstGeom prst="rect">
            <a:avLst/>
          </a:prstGeom>
        </p:spPr>
        <p:txBody>
          <a:bodyPr vert="horz" lIns="92300" tIns="46150" rIns="92300" bIns="4615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516039"/>
            <a:ext cx="2983495" cy="500936"/>
          </a:xfrm>
          <a:prstGeom prst="rect">
            <a:avLst/>
          </a:prstGeom>
        </p:spPr>
        <p:txBody>
          <a:bodyPr vert="horz" lIns="92300" tIns="46150" rIns="92300" bIns="46150" rtlCol="0" anchor="b"/>
          <a:lstStyle>
            <a:lvl1pPr algn="l">
              <a:defRPr sz="1200"/>
            </a:lvl1pPr>
          </a:lstStyle>
          <a:p>
            <a:endParaRPr lang="en-AU"/>
          </a:p>
        </p:txBody>
      </p:sp>
      <p:sp>
        <p:nvSpPr>
          <p:cNvPr id="7" name="Slide Number Placeholder 6"/>
          <p:cNvSpPr>
            <a:spLocks noGrp="1"/>
          </p:cNvSpPr>
          <p:nvPr>
            <p:ph type="sldNum" sz="quarter" idx="5"/>
          </p:nvPr>
        </p:nvSpPr>
        <p:spPr>
          <a:xfrm>
            <a:off x="3899900" y="9516039"/>
            <a:ext cx="2983495" cy="500936"/>
          </a:xfrm>
          <a:prstGeom prst="rect">
            <a:avLst/>
          </a:prstGeom>
        </p:spPr>
        <p:txBody>
          <a:bodyPr vert="horz" lIns="92300" tIns="46150" rIns="92300" bIns="46150" rtlCol="0" anchor="b"/>
          <a:lstStyle>
            <a:lvl1pPr algn="r">
              <a:defRPr sz="1200"/>
            </a:lvl1pPr>
          </a:lstStyle>
          <a:p>
            <a:fld id="{4D0031DD-0721-44BA-B10E-3247A679224B}" type="slidenum">
              <a:rPr lang="en-AU" smtClean="0"/>
              <a:t>‹#›</a:t>
            </a:fld>
            <a:endParaRPr lang="en-AU"/>
          </a:p>
        </p:txBody>
      </p:sp>
    </p:spTree>
    <p:extLst>
      <p:ext uri="{BB962C8B-B14F-4D97-AF65-F5344CB8AC3E}">
        <p14:creationId xmlns:p14="http://schemas.microsoft.com/office/powerpoint/2010/main" val="1089013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95">
              <a:defRPr/>
            </a:pPr>
            <a:r>
              <a:rPr lang="en-US" sz="1000" dirty="0"/>
              <a:t>Thank you Simone / Stewart /</a:t>
            </a:r>
          </a:p>
          <a:p>
            <a:pPr defTabSz="922995">
              <a:defRPr/>
            </a:pPr>
            <a:r>
              <a:rPr lang="en-US" sz="1000" dirty="0"/>
              <a:t>Good morning everyone – I’m thrilled to be here to talk you about workplace health and safety, and a number of very specific hazards and risks in the government sectors</a:t>
            </a:r>
          </a:p>
          <a:p>
            <a:endParaRPr lang="en-US" dirty="0"/>
          </a:p>
        </p:txBody>
      </p:sp>
      <p:sp>
        <p:nvSpPr>
          <p:cNvPr id="4" name="Slide Number Placeholder 3"/>
          <p:cNvSpPr>
            <a:spLocks noGrp="1"/>
          </p:cNvSpPr>
          <p:nvPr>
            <p:ph type="sldNum" sz="quarter" idx="5"/>
          </p:nvPr>
        </p:nvSpPr>
        <p:spPr/>
        <p:txBody>
          <a:bodyPr/>
          <a:lstStyle/>
          <a:p>
            <a:fld id="{4D0031DD-0721-44BA-B10E-3247A679224B}" type="slidenum">
              <a:rPr lang="en-AU" smtClean="0"/>
              <a:t>1</a:t>
            </a:fld>
            <a:endParaRPr lang="en-AU"/>
          </a:p>
        </p:txBody>
      </p:sp>
    </p:spTree>
    <p:extLst>
      <p:ext uri="{BB962C8B-B14F-4D97-AF65-F5344CB8AC3E}">
        <p14:creationId xmlns:p14="http://schemas.microsoft.com/office/powerpoint/2010/main" val="2708372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AU" b="0" i="0" dirty="0">
                <a:solidFill>
                  <a:srgbClr val="333333"/>
                </a:solidFill>
                <a:effectLst/>
                <a:latin typeface="Montserrat"/>
              </a:rPr>
              <a:t>In your various workplaces, everyone has work health and safety right, and everyone should understand these.</a:t>
            </a:r>
          </a:p>
          <a:p>
            <a:pPr algn="l">
              <a:buFont typeface="Arial" panose="020B0604020202020204" pitchFamily="34" charset="0"/>
              <a:buNone/>
            </a:pPr>
            <a:r>
              <a:rPr lang="en-AU" b="0" i="0" dirty="0">
                <a:solidFill>
                  <a:srgbClr val="333333"/>
                </a:solidFill>
                <a:effectLst/>
                <a:latin typeface="Montserrat"/>
              </a:rPr>
              <a:t>And first of those is that whilst an employer, a supervisor can expect a worker to follow all reasonable and lawful directions - putting a worker at risk of injury is not reasonable. So if a worker feels that a particular task puts them at a real risk of injury, then they are within their rights to say no to doing that. Now, they shouldn’t just stop there… they need to speak with their supervisor to raise their concerns, and to let them know what they can do and what they won’t do. They should be asked to sort out the risk.</a:t>
            </a:r>
          </a:p>
          <a:p>
            <a:pPr algn="l">
              <a:buFont typeface="Arial" panose="020B0604020202020204" pitchFamily="34" charset="0"/>
              <a:buNone/>
            </a:pPr>
            <a:r>
              <a:rPr lang="en-AU" b="0" i="0" dirty="0">
                <a:solidFill>
                  <a:srgbClr val="333333"/>
                </a:solidFill>
                <a:effectLst/>
                <a:latin typeface="Montserrat"/>
              </a:rPr>
              <a:t>And this is where a work health and safety issue resolution process comes in. It’s a process you can follow to raise and request resolution of health and safety issues you identify at work.</a:t>
            </a:r>
          </a:p>
          <a:p>
            <a:pPr algn="l">
              <a:buFont typeface="Arial" panose="020B0604020202020204" pitchFamily="34" charset="0"/>
              <a:buNone/>
            </a:pPr>
            <a:r>
              <a:rPr lang="en-AU" b="0" i="0" dirty="0">
                <a:solidFill>
                  <a:srgbClr val="333333"/>
                </a:solidFill>
                <a:effectLst/>
                <a:latin typeface="Montserrat"/>
              </a:rPr>
              <a:t>Now, hopefully you’ve seen one for your workplace, and if you haven’t, please ask. It’s a legal requirement that it be there. </a:t>
            </a:r>
          </a:p>
          <a:p>
            <a:pPr algn="l">
              <a:buFont typeface="Arial" panose="020B0604020202020204" pitchFamily="34" charset="0"/>
              <a:buNone/>
            </a:pPr>
            <a:r>
              <a:rPr lang="en-AU" b="0" i="0" dirty="0">
                <a:solidFill>
                  <a:srgbClr val="333333"/>
                </a:solidFill>
                <a:effectLst/>
                <a:latin typeface="Montserrat"/>
              </a:rPr>
              <a:t>People who can assist workers through such a process can include management, health and safety representatives like yourselves, you can assist, your union may be able to assist, whether that ‘s a delegate or a union official, or if you’ve tried to resolve safety issues and it’s just not happening, you may want to request assistance from SafeWork NSW. Thirteen Ten Fifty is our phone number. Or you can use the </a:t>
            </a:r>
            <a:r>
              <a:rPr lang="en-AU" b="0" i="0" dirty="0" err="1">
                <a:solidFill>
                  <a:srgbClr val="333333"/>
                </a:solidFill>
                <a:effectLst/>
                <a:latin typeface="Montserrat"/>
              </a:rPr>
              <a:t>SpeakUp</a:t>
            </a:r>
            <a:r>
              <a:rPr lang="en-AU" b="0" i="0" dirty="0">
                <a:solidFill>
                  <a:srgbClr val="333333"/>
                </a:solidFill>
                <a:effectLst/>
                <a:latin typeface="Montserrat"/>
              </a:rPr>
              <a:t> app - to report.</a:t>
            </a:r>
          </a:p>
          <a:p>
            <a:pPr algn="l">
              <a:buFont typeface="Arial" panose="020B0604020202020204" pitchFamily="34" charset="0"/>
              <a:buNone/>
            </a:pPr>
            <a:r>
              <a:rPr lang="en-AU" b="0" i="0" dirty="0">
                <a:solidFill>
                  <a:srgbClr val="333333"/>
                </a:solidFill>
                <a:effectLst/>
                <a:latin typeface="Montserrat"/>
              </a:rPr>
              <a:t>If you suffer a work-related injury or illness lodge a claim with your employer.</a:t>
            </a:r>
          </a:p>
          <a:p>
            <a:pPr algn="l">
              <a:buFont typeface="Arial" panose="020B0604020202020204" pitchFamily="34" charset="0"/>
              <a:buNone/>
            </a:pPr>
            <a:r>
              <a:rPr lang="en-AU" b="0" i="0" dirty="0">
                <a:solidFill>
                  <a:srgbClr val="333333"/>
                </a:solidFill>
                <a:effectLst/>
                <a:latin typeface="Montserrat"/>
              </a:rPr>
              <a:t>Also, being able to raise workplace health and safety issues is a right under WHS law. And trained HSR’s have particular rights under WHS law – consult with workers on matters affecting their WHS, to raise WHS issues, including psychosocial hazards and risks, or to serve PINs. It’s illegal to victimise someone because they have exercised a WHS right. And it’s illegal to coerce someone not to exercise their WHS rights. Please speak up if this occurs – your Union or SafeWork NSW can get involved in addressing instances of such inappropriate action.</a:t>
            </a:r>
            <a:br>
              <a:rPr lang="en-AU" b="0" i="0" dirty="0">
                <a:solidFill>
                  <a:srgbClr val="333333"/>
                </a:solidFill>
                <a:effectLst/>
                <a:latin typeface="Montserrat"/>
              </a:rPr>
            </a:br>
            <a:br>
              <a:rPr lang="en-AU" b="0" i="0" dirty="0">
                <a:solidFill>
                  <a:srgbClr val="333333"/>
                </a:solidFill>
                <a:effectLst/>
                <a:latin typeface="Montserrat"/>
              </a:rPr>
            </a:br>
            <a:r>
              <a:rPr lang="en-AU" b="0" i="0" dirty="0">
                <a:solidFill>
                  <a:srgbClr val="333333"/>
                </a:solidFill>
                <a:effectLst/>
                <a:latin typeface="Montserrat"/>
              </a:rPr>
              <a:t>If you feel you’re being bullied or have been exposed to violence, bullying, harassment or sexual harassment at work, we have advice on what you can do on the SafeWork website. </a:t>
            </a:r>
          </a:p>
          <a:p>
            <a:endParaRPr lang="en-AU" dirty="0"/>
          </a:p>
          <a:p>
            <a:r>
              <a:rPr lang="en-AU" dirty="0"/>
              <a:t>There are numerous protections for workers against discrimination because of particular attributes, such as disability, mental illness, racial background, gender, religious beliefs, union membership, etc. Sometimes these are agencies other than SafeWork NSW which are better placed to help sort these out, so I won’t go into details about these other than to suggest that if you feel it’s happening to you, then you should probably speak to someone about that, get advice – the Union, the antidiscrimination board (ADB), the NSW IR Commission, a lawyer.</a:t>
            </a:r>
          </a:p>
          <a:p>
            <a:endParaRPr lang="en-AU" dirty="0"/>
          </a:p>
          <a:p>
            <a:r>
              <a:rPr lang="en-AU" dirty="0"/>
              <a:t>You can get more info on all of these at the web address at the bottom of this slide.</a:t>
            </a:r>
          </a:p>
        </p:txBody>
      </p:sp>
      <p:sp>
        <p:nvSpPr>
          <p:cNvPr id="4" name="Slide Number Placeholder 3"/>
          <p:cNvSpPr>
            <a:spLocks noGrp="1"/>
          </p:cNvSpPr>
          <p:nvPr>
            <p:ph type="sldNum" sz="quarter" idx="5"/>
          </p:nvPr>
        </p:nvSpPr>
        <p:spPr/>
        <p:txBody>
          <a:bodyPr/>
          <a:lstStyle/>
          <a:p>
            <a:fld id="{4D0031DD-0721-44BA-B10E-3247A679224B}" type="slidenum">
              <a:rPr lang="en-AU" smtClean="0"/>
              <a:t>10</a:t>
            </a:fld>
            <a:endParaRPr lang="en-AU"/>
          </a:p>
        </p:txBody>
      </p:sp>
    </p:spTree>
    <p:extLst>
      <p:ext uri="{BB962C8B-B14F-4D97-AF65-F5344CB8AC3E}">
        <p14:creationId xmlns:p14="http://schemas.microsoft.com/office/powerpoint/2010/main" val="2963238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89" indent="-174689">
              <a:buFont typeface="Arial" panose="020B0604020202020204" pitchFamily="34" charset="0"/>
              <a:buChar char="•"/>
            </a:pPr>
            <a:r>
              <a:rPr lang="en-AU" dirty="0"/>
              <a:t>The code of practice has 10 scenarios for all sorts of different industries. Construction, manufacturing, transport, retail, call centres, hospitals, and more.</a:t>
            </a:r>
          </a:p>
          <a:p>
            <a:pPr marL="174689" indent="-174689">
              <a:buFont typeface="Arial" panose="020B0604020202020204" pitchFamily="34" charset="0"/>
              <a:buChar char="•"/>
            </a:pPr>
            <a:r>
              <a:rPr lang="en-AU" dirty="0"/>
              <a:t>It really is about breaking it down as practical examples for businesses or organisations to understand ‘How can the code of practice be used?’</a:t>
            </a:r>
          </a:p>
          <a:p>
            <a:pPr marL="174689" indent="-174689" defTabSz="931671">
              <a:buFont typeface="Arial" panose="020B0604020202020204" pitchFamily="34" charset="0"/>
              <a:buChar char="•"/>
              <a:defRPr/>
            </a:pPr>
            <a:r>
              <a:rPr lang="en-AU" dirty="0"/>
              <a:t>This is what a scenario looks like, but because it’s on a screen, and hard to read…</a:t>
            </a:r>
          </a:p>
        </p:txBody>
      </p:sp>
      <p:sp>
        <p:nvSpPr>
          <p:cNvPr id="4" name="Slide Number Placeholder 3"/>
          <p:cNvSpPr>
            <a:spLocks noGrp="1"/>
          </p:cNvSpPr>
          <p:nvPr>
            <p:ph type="sldNum" sz="quarter" idx="5"/>
          </p:nvPr>
        </p:nvSpPr>
        <p:spPr/>
        <p:txBody>
          <a:bodyPr/>
          <a:lstStyle/>
          <a:p>
            <a:fld id="{75DB7FB3-9F8F-4327-9A60-A115051BF72F}" type="slidenum">
              <a:rPr lang="en-GB" smtClean="0"/>
              <a:t>11</a:t>
            </a:fld>
            <a:endParaRPr lang="en-GB"/>
          </a:p>
        </p:txBody>
      </p:sp>
    </p:spTree>
    <p:extLst>
      <p:ext uri="{BB962C8B-B14F-4D97-AF65-F5344CB8AC3E}">
        <p14:creationId xmlns:p14="http://schemas.microsoft.com/office/powerpoint/2010/main" val="2045608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61498" algn="l"/>
              </a:tabLst>
            </a:pPr>
            <a:r>
              <a:rPr lang="en-AU" b="1" dirty="0">
                <a:solidFill>
                  <a:srgbClr val="000000"/>
                </a:solidFill>
                <a:ea typeface="Times New Roman" panose="02020603050405020304" pitchFamily="18" charset="0"/>
                <a:cs typeface="Times New Roman" panose="02020603050405020304" pitchFamily="18" charset="0"/>
              </a:rPr>
              <a:t>I’ve done an easier to read version for you</a:t>
            </a:r>
            <a:endParaRPr lang="en-AU" dirty="0">
              <a:ea typeface="Times New Roman" panose="02020603050405020304" pitchFamily="18" charset="0"/>
            </a:endParaRPr>
          </a:p>
          <a:p>
            <a:r>
              <a:rPr lang="en-AU" dirty="0">
                <a:solidFill>
                  <a:srgbClr val="000000"/>
                </a:solidFill>
                <a:ea typeface="Times New Roman" panose="02020603050405020304" pitchFamily="18" charset="0"/>
              </a:rPr>
              <a:t>  </a:t>
            </a:r>
            <a:endParaRPr lang="en-AU" dirty="0">
              <a:ea typeface="Times New Roman" panose="02020603050405020304" pitchFamily="18" charset="0"/>
            </a:endParaRPr>
          </a:p>
          <a:p>
            <a:r>
              <a:rPr lang="en-AU" dirty="0">
                <a:solidFill>
                  <a:srgbClr val="000000"/>
                </a:solidFill>
                <a:ea typeface="Times New Roman" panose="02020603050405020304" pitchFamily="18" charset="0"/>
              </a:rPr>
              <a:t>One of these scenarios is a</a:t>
            </a:r>
            <a:r>
              <a:rPr lang="en-AU" dirty="0">
                <a:solidFill>
                  <a:srgbClr val="000000"/>
                </a:solidFill>
                <a:ea typeface="Times New Roman" panose="02020603050405020304" pitchFamily="18" charset="0"/>
                <a:cs typeface="Times New Roman" panose="02020603050405020304" pitchFamily="18" charset="0"/>
              </a:rPr>
              <a:t> </a:t>
            </a:r>
            <a:r>
              <a:rPr lang="en-AU" b="1" dirty="0">
                <a:solidFill>
                  <a:srgbClr val="000000"/>
                </a:solidFill>
                <a:ea typeface="Times New Roman" panose="02020603050405020304" pitchFamily="18" charset="0"/>
                <a:cs typeface="Times New Roman" panose="02020603050405020304" pitchFamily="18" charset="0"/>
              </a:rPr>
              <a:t>government call centre </a:t>
            </a:r>
            <a:r>
              <a:rPr lang="en-AU" dirty="0">
                <a:solidFill>
                  <a:srgbClr val="000000"/>
                </a:solidFill>
                <a:ea typeface="Times New Roman" panose="02020603050405020304" pitchFamily="18" charset="0"/>
                <a:cs typeface="Times New Roman" panose="02020603050405020304" pitchFamily="18" charset="0"/>
              </a:rPr>
              <a:t>dealing with client enquiries both in person and on the phone. It’s just an example – and there are 9 others. I won’t go into much detail except to say that it looks at some of the common hazards (role overload, a lack of role clarity, etc) and associated risks, gives examples of how measures can be implemented to control these risks, as well as ensuring that processes to review how well WHS is going, and to continually try and improve on this.</a:t>
            </a:r>
          </a:p>
          <a:p>
            <a:r>
              <a:rPr lang="en-AU" dirty="0">
                <a:solidFill>
                  <a:srgbClr val="000000"/>
                </a:solidFill>
                <a:ea typeface="Times New Roman" panose="02020603050405020304" pitchFamily="18" charset="0"/>
                <a:cs typeface="Times New Roman" panose="02020603050405020304" pitchFamily="18" charset="0"/>
              </a:rPr>
              <a:t>You can read more on this in the scenarios within the Code of Practice – and there are multiple examples for different industries, but with transferrable ideas on how to manage common hazards and risks.</a:t>
            </a:r>
            <a:endParaRPr lang="en-AU" dirty="0"/>
          </a:p>
        </p:txBody>
      </p:sp>
      <p:sp>
        <p:nvSpPr>
          <p:cNvPr id="4" name="Slide Number Placeholder 3"/>
          <p:cNvSpPr>
            <a:spLocks noGrp="1"/>
          </p:cNvSpPr>
          <p:nvPr>
            <p:ph type="sldNum" sz="quarter" idx="5"/>
          </p:nvPr>
        </p:nvSpPr>
        <p:spPr/>
        <p:txBody>
          <a:bodyPr/>
          <a:lstStyle/>
          <a:p>
            <a:fld id="{4D0031DD-0721-44BA-B10E-3247A679224B}" type="slidenum">
              <a:rPr lang="en-AU" smtClean="0"/>
              <a:t>12</a:t>
            </a:fld>
            <a:endParaRPr lang="en-AU"/>
          </a:p>
        </p:txBody>
      </p:sp>
    </p:spTree>
    <p:extLst>
      <p:ext uri="{BB962C8B-B14F-4D97-AF65-F5344CB8AC3E}">
        <p14:creationId xmlns:p14="http://schemas.microsoft.com/office/powerpoint/2010/main" val="2439136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5777">
              <a:defRPr/>
            </a:pPr>
            <a:r>
              <a:rPr lang="en-AU" sz="1300" b="1" dirty="0"/>
              <a:t>Lachlan</a:t>
            </a:r>
            <a:endParaRPr lang="en-AU" dirty="0"/>
          </a:p>
          <a:p>
            <a:pPr marL="191332" indent="-191332">
              <a:buFont typeface="Arial" panose="020B0604020202020204" pitchFamily="34" charset="0"/>
              <a:buChar char="•"/>
            </a:pPr>
            <a:r>
              <a:rPr lang="en-AU" dirty="0"/>
              <a:t>We have been talking about the Code of Practice, which specifies common psychosocial hazards and the risk management process. </a:t>
            </a:r>
          </a:p>
          <a:p>
            <a:pPr marL="191332" indent="-191332">
              <a:buFont typeface="Arial" panose="020B0604020202020204" pitchFamily="34" charset="0"/>
              <a:buChar char="•"/>
            </a:pPr>
            <a:r>
              <a:rPr lang="en-AU" dirty="0"/>
              <a:t>Now we will talk about People at Work, a psychosocial risk management tool developed from Australian research, and measuring the hazards specified in the code.</a:t>
            </a:r>
          </a:p>
          <a:p>
            <a:pPr marL="191332" indent="-191332">
              <a:buFont typeface="Arial" panose="020B0604020202020204" pitchFamily="34" charset="0"/>
              <a:buChar char="•"/>
            </a:pPr>
            <a:r>
              <a:rPr lang="en-AU" dirty="0"/>
              <a:t>People at Work, is more than just a survey – it’s a suite of resources that help businesses manage the risk of these psychosocial hazards and meet their work health and safety obligations</a:t>
            </a:r>
          </a:p>
          <a:p>
            <a:pPr marL="191332" indent="-191332" defTabSz="1020440">
              <a:buFont typeface="Arial" panose="020B0604020202020204" pitchFamily="34" charset="0"/>
              <a:buChar char="•"/>
              <a:defRPr/>
            </a:pPr>
            <a:r>
              <a:rPr lang="en-AU" dirty="0"/>
              <a:t>Australian regulators have worked together to turn this tool into a self-administered digital tool, available at peopleatwork.gov.au</a:t>
            </a:r>
          </a:p>
          <a:p>
            <a:pPr marL="191332" indent="-191332">
              <a:buFont typeface="Arial" panose="020B0604020202020204" pitchFamily="34" charset="0"/>
              <a:buChar char="•"/>
            </a:pPr>
            <a:r>
              <a:rPr lang="en-AU" dirty="0"/>
              <a:t>The idea is that businesses don’t have to spend money on consultants, there is enough information and resources on this website to guide a business through the risk management process </a:t>
            </a:r>
          </a:p>
          <a:p>
            <a:pPr marL="191332" indent="-191332">
              <a:buFont typeface="Arial" panose="020B0604020202020204" pitchFamily="34" charset="0"/>
              <a:buChar char="•"/>
            </a:pPr>
            <a:r>
              <a:rPr lang="en-AU" dirty="0"/>
              <a:t>People at Work has a 5 step process which includes preparing the workplace, conducting the survey, understanding the results, taking action and reviewing &amp; improving</a:t>
            </a:r>
          </a:p>
          <a:p>
            <a:pPr marL="191332" indent="-191332">
              <a:buFont typeface="Arial" panose="020B0604020202020204" pitchFamily="34" charset="0"/>
              <a:buChar char="•"/>
            </a:pPr>
            <a:r>
              <a:rPr lang="en-AU" dirty="0"/>
              <a:t>At the heart of the process is the People at Work survey tool </a:t>
            </a:r>
          </a:p>
          <a:p>
            <a:pPr marL="191332" indent="-191332">
              <a:buFont typeface="Arial" panose="020B0604020202020204" pitchFamily="34" charset="0"/>
              <a:buChar char="•"/>
            </a:pPr>
            <a:r>
              <a:rPr lang="en-AU" dirty="0"/>
              <a:t>The survey is suitable for businesses with more than 20 workers and the survey takes approximately 10-15 minutes per worker to complete. </a:t>
            </a:r>
          </a:p>
          <a:p>
            <a:pPr marL="191332" indent="-191332">
              <a:buFont typeface="Arial" panose="020B0604020202020204" pitchFamily="34" charset="0"/>
              <a:buChar char="•"/>
            </a:pPr>
            <a:r>
              <a:rPr lang="en-AU" dirty="0"/>
              <a:t>Once the survey is completed by the business the website automatically generates a report for the business. </a:t>
            </a:r>
          </a:p>
          <a:p>
            <a:pPr marL="191332" indent="-191332">
              <a:buFont typeface="Arial" panose="020B0604020202020204" pitchFamily="34" charset="0"/>
              <a:buChar char="•"/>
            </a:pPr>
            <a:r>
              <a:rPr lang="en-AU" dirty="0"/>
              <a:t>The survey the workers complete is anonymous, the workplace will not have access to individual responses, only an aggregated report with a minimum of 20 responses.</a:t>
            </a:r>
          </a:p>
          <a:p>
            <a:pPr marL="191332" indent="-191332" defTabSz="1020440">
              <a:buFont typeface="Arial" panose="020B0604020202020204" pitchFamily="34" charset="0"/>
              <a:buChar char="•"/>
              <a:defRPr/>
            </a:pPr>
            <a:r>
              <a:rPr lang="en-AU" sz="2000" dirty="0">
                <a:latin typeface="Calibri" panose="020F0502020204030204" pitchFamily="34" charset="0"/>
                <a:ea typeface="Calibri" panose="020F0502020204030204" pitchFamily="34" charset="0"/>
              </a:rPr>
              <a:t>You can also break the results down into workgroups within the broader business. Each workgroup needs at least 10 responses for those results to be included in your report (for anonymity reasons). So for example, you could have a workplace with multiple teams across different locations, provided there are at least 10 workers in each team completing the survey, then those results will be included in the report.</a:t>
            </a:r>
            <a:endParaRPr lang="en-AU" dirty="0"/>
          </a:p>
          <a:p>
            <a:pPr marL="191332" indent="-191332">
              <a:buFont typeface="Arial" panose="020B0604020202020204" pitchFamily="34" charset="0"/>
              <a:buChar char="•"/>
            </a:pPr>
            <a:r>
              <a:rPr lang="en-AU" dirty="0"/>
              <a:t>There are a range of tools available to help a business implement People at Work, </a:t>
            </a:r>
            <a:r>
              <a:rPr lang="en-AU" sz="1400" dirty="0"/>
              <a:t>including a comms plan, promo posters, FAQs, project timeline, sample reports, action planning guide and control measures.</a:t>
            </a:r>
          </a:p>
        </p:txBody>
      </p:sp>
      <p:sp>
        <p:nvSpPr>
          <p:cNvPr id="4" name="Slide Number Placeholder 3"/>
          <p:cNvSpPr>
            <a:spLocks noGrp="1"/>
          </p:cNvSpPr>
          <p:nvPr>
            <p:ph type="sldNum" sz="quarter" idx="5"/>
          </p:nvPr>
        </p:nvSpPr>
        <p:spPr/>
        <p:txBody>
          <a:bodyPr/>
          <a:lstStyle/>
          <a:p>
            <a:pPr defTabSz="1020440">
              <a:defRPr/>
            </a:pPr>
            <a:fld id="{E3419D06-BCBE-4F6F-BF3B-B7DDC737ABCE}" type="slidenum">
              <a:rPr lang="en-AU" sz="1500">
                <a:solidFill>
                  <a:prstClr val="black"/>
                </a:solidFill>
                <a:latin typeface="Calibri" panose="020F0502020204030204"/>
              </a:rPr>
              <a:pPr defTabSz="1020440">
                <a:defRPr/>
              </a:pPr>
              <a:t>13</a:t>
            </a:fld>
            <a:endParaRPr lang="en-AU" sz="1500">
              <a:solidFill>
                <a:prstClr val="black"/>
              </a:solidFill>
              <a:latin typeface="Calibri" panose="020F0502020204030204"/>
            </a:endParaRPr>
          </a:p>
        </p:txBody>
      </p:sp>
    </p:spTree>
    <p:extLst>
      <p:ext uri="{BB962C8B-B14F-4D97-AF65-F5344CB8AC3E}">
        <p14:creationId xmlns:p14="http://schemas.microsoft.com/office/powerpoint/2010/main" val="954935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ea typeface="Calibri" panose="020F0502020204030204" pitchFamily="34" charset="0"/>
                <a:cs typeface="Times New Roman" panose="02020603050405020304" pitchFamily="18" charset="0"/>
              </a:rPr>
              <a:t>At SafeWork NSW we have a range of services and resources on our website that can help you create a mentally healthy workplace. </a:t>
            </a:r>
          </a:p>
          <a:p>
            <a:pPr marL="0" indent="0">
              <a:buFont typeface="Arial" panose="020B0604020202020204" pitchFamily="34" charset="0"/>
              <a:buNone/>
            </a:pPr>
            <a:r>
              <a:rPr lang="en-AU" dirty="0"/>
              <a:t>I don’t want to give you all publications to take away – most people don’t read them.</a:t>
            </a:r>
          </a:p>
          <a:p>
            <a:pPr marL="0" indent="0">
              <a:buFont typeface="Arial" panose="020B0604020202020204" pitchFamily="34" charset="0"/>
              <a:buNone/>
            </a:pPr>
            <a:r>
              <a:rPr lang="en-AU" dirty="0"/>
              <a:t>Instead – we have a webpage where you can access most of these.</a:t>
            </a:r>
          </a:p>
          <a:p>
            <a:pPr marL="0" indent="0">
              <a:buFont typeface="Arial" panose="020B0604020202020204" pitchFamily="34" charset="0"/>
              <a:buNone/>
            </a:pPr>
            <a:r>
              <a:rPr lang="en-AU" dirty="0"/>
              <a:t>Since the pandemic, we all know how to use QR codes</a:t>
            </a:r>
          </a:p>
          <a:p>
            <a:pPr marL="0" indent="0">
              <a:buFont typeface="Arial" panose="020B0604020202020204" pitchFamily="34" charset="0"/>
              <a:buNone/>
            </a:pPr>
            <a:r>
              <a:rPr lang="en-AU" dirty="0"/>
              <a:t>If I can encourage you to access that on your phones now. Once you get in, please bookmark the page.</a:t>
            </a:r>
          </a:p>
          <a:p>
            <a:pPr marL="0" indent="0">
              <a:buFont typeface="Arial" panose="020B0604020202020204" pitchFamily="34" charset="0"/>
              <a:buNone/>
            </a:pPr>
            <a:r>
              <a:rPr lang="en-AU" dirty="0"/>
              <a:t>Relevant legislation</a:t>
            </a:r>
          </a:p>
          <a:p>
            <a:pPr marL="0" indent="0">
              <a:buFont typeface="Arial" panose="020B0604020202020204" pitchFamily="34" charset="0"/>
              <a:buNone/>
            </a:pPr>
            <a:r>
              <a:rPr lang="en-AU" dirty="0"/>
              <a:t>The code of practice</a:t>
            </a:r>
          </a:p>
          <a:p>
            <a:pPr marL="0" indent="0">
              <a:buFont typeface="Arial" panose="020B0604020202020204" pitchFamily="34" charset="0"/>
              <a:buNone/>
            </a:pPr>
            <a:r>
              <a:rPr lang="en-AU" dirty="0"/>
              <a:t>Resources including the People at Work </a:t>
            </a:r>
            <a:r>
              <a:rPr lang="en-AU" sz="1200" dirty="0">
                <a:solidFill>
                  <a:prstClr val="black">
                    <a:lumMod val="75000"/>
                    <a:lumOff val="25000"/>
                  </a:prstClr>
                </a:solidFill>
                <a:latin typeface="Arial" panose="020B0604020202020204" pitchFamily="34" charset="0"/>
                <a:cs typeface="Arial" panose="020B0604020202020204" pitchFamily="34" charset="0"/>
              </a:rPr>
              <a:t>psychosocial risk assessment tool</a:t>
            </a:r>
          </a:p>
          <a:p>
            <a:pPr marL="0" indent="0">
              <a:buFont typeface="Arial" panose="020B0604020202020204" pitchFamily="34" charset="0"/>
              <a:buNone/>
            </a:pPr>
            <a:r>
              <a:rPr lang="en-AU" sz="1200" dirty="0">
                <a:solidFill>
                  <a:prstClr val="black">
                    <a:lumMod val="75000"/>
                    <a:lumOff val="25000"/>
                  </a:prstClr>
                </a:solidFill>
                <a:latin typeface="Arial" panose="020B0604020202020204" pitchFamily="34" charset="0"/>
                <a:cs typeface="Arial" panose="020B0604020202020204" pitchFamily="34" charset="0"/>
              </a:rPr>
              <a:t>Some guidance material.</a:t>
            </a:r>
          </a:p>
          <a:p>
            <a:pPr marL="0" indent="0">
              <a:buFont typeface="Arial" panose="020B0604020202020204" pitchFamily="34" charset="0"/>
              <a:buNone/>
            </a:pPr>
            <a:endParaRPr lang="en-AU" dirty="0">
              <a:ea typeface="Calibri"/>
              <a:cs typeface="Calibri"/>
            </a:endParaRPr>
          </a:p>
          <a:p>
            <a:pPr marL="0" indent="0">
              <a:buFont typeface="Arial" panose="020B0604020202020204" pitchFamily="34" charset="0"/>
              <a:buNone/>
            </a:pPr>
            <a:r>
              <a:rPr lang="en-AU" dirty="0">
                <a:ea typeface="Calibri"/>
                <a:cs typeface="Calibri"/>
              </a:rPr>
              <a:t>Hopefully now we have some time for a Q&amp;A, and I will stick around for a little while after the presentation, so if there are individual questions, please feel free to ask then.</a:t>
            </a:r>
          </a:p>
          <a:p>
            <a:pPr marL="180975" indent="-180975">
              <a:buFont typeface="Arial" panose="020B0604020202020204" pitchFamily="34" charset="0"/>
              <a:buChar char="•"/>
            </a:pPr>
            <a:endParaRPr lang="en-AU" dirty="0">
              <a:ea typeface="Calibri"/>
              <a:cs typeface="+mn-lt"/>
            </a:endParaRPr>
          </a:p>
        </p:txBody>
      </p:sp>
      <p:sp>
        <p:nvSpPr>
          <p:cNvPr id="4" name="Slide Number Placeholder 3"/>
          <p:cNvSpPr>
            <a:spLocks noGrp="1"/>
          </p:cNvSpPr>
          <p:nvPr>
            <p:ph type="sldNum" sz="quarter" idx="5"/>
          </p:nvPr>
        </p:nvSpPr>
        <p:spPr/>
        <p:txBody>
          <a:bodyPr/>
          <a:lstStyle/>
          <a:p>
            <a:fld id="{B07158C4-A119-4B78-9DE8-A50001BC31DC}" type="slidenum">
              <a:rPr lang="en-AU" smtClean="0"/>
              <a:t>14</a:t>
            </a:fld>
            <a:endParaRPr lang="en-AU"/>
          </a:p>
        </p:txBody>
      </p:sp>
    </p:spTree>
    <p:extLst>
      <p:ext uri="{BB962C8B-B14F-4D97-AF65-F5344CB8AC3E}">
        <p14:creationId xmlns:p14="http://schemas.microsoft.com/office/powerpoint/2010/main" val="1211167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92"/>
              </a:spcAft>
            </a:pPr>
            <a:r>
              <a:rPr lang="en-AU" sz="1100" dirty="0">
                <a:ea typeface="Calibri" panose="020F0502020204030204" pitchFamily="34" charset="0"/>
                <a:cs typeface="Times New Roman" panose="02020603050405020304" pitchFamily="18" charset="0"/>
              </a:rPr>
              <a:t>Over the next ____ hour or so I’ll talk about mental health at work, the impact psych injuries have on workers but also on our broader workplaces</a:t>
            </a:r>
          </a:p>
          <a:p>
            <a:pPr>
              <a:lnSpc>
                <a:spcPct val="107000"/>
              </a:lnSpc>
              <a:spcAft>
                <a:spcPts val="892"/>
              </a:spcAft>
            </a:pPr>
            <a:r>
              <a:rPr lang="en-AU" sz="1100" dirty="0">
                <a:ea typeface="Calibri" panose="020F0502020204030204" pitchFamily="34" charset="0"/>
                <a:cs typeface="Times New Roman" panose="02020603050405020304" pitchFamily="18" charset="0"/>
              </a:rPr>
              <a:t>The WHS legislation, as it relates to psychological health and safety.</a:t>
            </a:r>
          </a:p>
          <a:p>
            <a:pPr>
              <a:lnSpc>
                <a:spcPct val="107000"/>
              </a:lnSpc>
              <a:spcAft>
                <a:spcPts val="892"/>
              </a:spcAft>
            </a:pPr>
            <a:r>
              <a:rPr lang="en-AU" sz="1100" dirty="0">
                <a:ea typeface="Calibri" panose="020F0502020204030204" pitchFamily="34" charset="0"/>
                <a:cs typeface="Times New Roman" panose="02020603050405020304" pitchFamily="18" charset="0"/>
              </a:rPr>
              <a:t>There’ve been some changes to WHS laws and there’s the Code of Practice for psych hazards at work.</a:t>
            </a:r>
          </a:p>
          <a:p>
            <a:pPr marL="0" marR="0" lvl="0" indent="0" algn="l" defTabSz="914400" rtl="0" eaLnBrk="1" fontAlgn="auto" latinLnBrk="0" hangingPunct="1">
              <a:lnSpc>
                <a:spcPct val="107000"/>
              </a:lnSpc>
              <a:spcBef>
                <a:spcPts val="0"/>
              </a:spcBef>
              <a:spcAft>
                <a:spcPts val="892"/>
              </a:spcAft>
              <a:buClrTx/>
              <a:buSzTx/>
              <a:buFontTx/>
              <a:buNone/>
              <a:tabLst/>
              <a:defRPr/>
            </a:pPr>
            <a:r>
              <a:rPr lang="en-AU" sz="1100" dirty="0">
                <a:latin typeface="Calibri" panose="020F0502020204030204" pitchFamily="34" charset="0"/>
                <a:ea typeface="Calibri" panose="020F0502020204030204" pitchFamily="34" charset="0"/>
                <a:cs typeface="Times New Roman" panose="02020603050405020304" pitchFamily="18" charset="0"/>
              </a:rPr>
              <a:t>We’re going to talk about the common causes of poor mental health and of these, particularly workplace bullying.</a:t>
            </a:r>
            <a:endParaRPr lang="en-AU" sz="1100" dirty="0">
              <a:ea typeface="Calibri" panose="020F0502020204030204" pitchFamily="34" charset="0"/>
              <a:cs typeface="Times New Roman" panose="02020603050405020304" pitchFamily="18" charset="0"/>
            </a:endParaRPr>
          </a:p>
          <a:p>
            <a:pPr>
              <a:lnSpc>
                <a:spcPct val="107000"/>
              </a:lnSpc>
              <a:spcAft>
                <a:spcPts val="892"/>
              </a:spcAft>
            </a:pPr>
            <a:r>
              <a:rPr lang="en-AU" sz="1100" dirty="0">
                <a:ea typeface="Calibri" panose="020F0502020204030204" pitchFamily="34" charset="0"/>
                <a:cs typeface="Times New Roman" panose="02020603050405020304" pitchFamily="18" charset="0"/>
              </a:rPr>
              <a:t>There’s 10 case studies within the Code of Practice – I’ll show you one of these, which is industry specific.</a:t>
            </a:r>
          </a:p>
          <a:p>
            <a:pPr>
              <a:lnSpc>
                <a:spcPct val="107000"/>
              </a:lnSpc>
              <a:spcAft>
                <a:spcPts val="892"/>
              </a:spcAft>
            </a:pPr>
            <a:r>
              <a:rPr lang="en-AU" sz="1100" dirty="0">
                <a:ea typeface="Calibri" panose="020F0502020204030204" pitchFamily="34" charset="0"/>
                <a:cs typeface="Times New Roman" panose="02020603050405020304" pitchFamily="18" charset="0"/>
              </a:rPr>
              <a:t>I’ll talk about WHS rights – what we can do, and some protections for workers and HSRs</a:t>
            </a:r>
          </a:p>
          <a:p>
            <a:pPr>
              <a:lnSpc>
                <a:spcPct val="107000"/>
              </a:lnSpc>
              <a:spcAft>
                <a:spcPts val="892"/>
              </a:spcAft>
            </a:pPr>
            <a:r>
              <a:rPr lang="en-AU" sz="1100" dirty="0">
                <a:ea typeface="Calibri" panose="020F0502020204030204" pitchFamily="34" charset="0"/>
                <a:cs typeface="Times New Roman" panose="02020603050405020304" pitchFamily="18" charset="0"/>
              </a:rPr>
              <a:t>I’ll talk about a free, digitally available, evidence based, psychosocial audit tool which can easily be used to </a:t>
            </a:r>
            <a:r>
              <a:rPr lang="en-AU" sz="1100" b="1" dirty="0">
                <a:solidFill>
                  <a:prstClr val="black">
                    <a:lumMod val="75000"/>
                    <a:lumOff val="25000"/>
                  </a:prstClr>
                </a:solidFill>
                <a:cs typeface="Arial" panose="020B0604020202020204" pitchFamily="34" charset="0"/>
              </a:rPr>
              <a:t>identify, assess </a:t>
            </a:r>
            <a:r>
              <a:rPr lang="en-AU" sz="1100" dirty="0">
                <a:solidFill>
                  <a:prstClr val="black">
                    <a:lumMod val="75000"/>
                    <a:lumOff val="25000"/>
                  </a:prstClr>
                </a:solidFill>
                <a:cs typeface="Arial" panose="020B0604020202020204" pitchFamily="34" charset="0"/>
              </a:rPr>
              <a:t>and</a:t>
            </a:r>
            <a:r>
              <a:rPr lang="en-AU" sz="1100" b="1" dirty="0">
                <a:solidFill>
                  <a:prstClr val="black">
                    <a:lumMod val="75000"/>
                    <a:lumOff val="25000"/>
                  </a:prstClr>
                </a:solidFill>
                <a:cs typeface="Arial" panose="020B0604020202020204" pitchFamily="34" charset="0"/>
              </a:rPr>
              <a:t> control risks </a:t>
            </a:r>
            <a:r>
              <a:rPr lang="en-AU" sz="1100" dirty="0">
                <a:solidFill>
                  <a:prstClr val="black">
                    <a:lumMod val="75000"/>
                    <a:lumOff val="25000"/>
                  </a:prstClr>
                </a:solidFill>
                <a:cs typeface="Arial" panose="020B0604020202020204" pitchFamily="34" charset="0"/>
              </a:rPr>
              <a:t>to</a:t>
            </a:r>
            <a:r>
              <a:rPr lang="en-AU" sz="1100" b="1" dirty="0">
                <a:solidFill>
                  <a:prstClr val="black">
                    <a:lumMod val="75000"/>
                    <a:lumOff val="25000"/>
                  </a:prstClr>
                </a:solidFill>
                <a:cs typeface="Arial" panose="020B0604020202020204" pitchFamily="34" charset="0"/>
              </a:rPr>
              <a:t> psychological health at work</a:t>
            </a:r>
            <a:endParaRPr lang="en-AU" sz="1100" dirty="0">
              <a:ea typeface="Calibri" panose="020F0502020204030204" pitchFamily="34" charset="0"/>
              <a:cs typeface="Times New Roman" panose="02020603050405020304" pitchFamily="18" charset="0"/>
            </a:endParaRPr>
          </a:p>
          <a:p>
            <a:pPr marL="288436" indent="-288436">
              <a:buFont typeface="Wingdings" panose="05000000000000000000" pitchFamily="2" charset="2"/>
              <a:buChar char="ü"/>
            </a:pPr>
            <a:r>
              <a:rPr lang="en-AU" sz="1100" dirty="0"/>
              <a:t>Resources – where you can find further information to help you</a:t>
            </a:r>
          </a:p>
          <a:p>
            <a:pPr>
              <a:lnSpc>
                <a:spcPct val="107000"/>
              </a:lnSpc>
              <a:spcAft>
                <a:spcPts val="892"/>
              </a:spcAft>
            </a:pPr>
            <a:r>
              <a:rPr lang="en-AU" sz="1100" dirty="0">
                <a:ea typeface="Calibri" panose="020F0502020204030204" pitchFamily="34" charset="0"/>
                <a:cs typeface="Times New Roman" panose="02020603050405020304" pitchFamily="18" charset="0"/>
              </a:rPr>
              <a:t>- and then hopefully we’ll have some time for Q&amp;A</a:t>
            </a:r>
            <a:endParaRPr lang="en-AU" dirty="0"/>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4D0031DD-0721-44BA-B10E-3247A679224B}" type="slidenum">
              <a:rPr lang="en-AU" smtClean="0"/>
              <a:t>2</a:t>
            </a:fld>
            <a:endParaRPr lang="en-AU"/>
          </a:p>
        </p:txBody>
      </p:sp>
    </p:spTree>
    <p:extLst>
      <p:ext uri="{BB962C8B-B14F-4D97-AF65-F5344CB8AC3E}">
        <p14:creationId xmlns:p14="http://schemas.microsoft.com/office/powerpoint/2010/main" val="1646162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Some of the stats.</a:t>
            </a:r>
          </a:p>
          <a:p>
            <a:r>
              <a:rPr lang="en-AU" sz="1200" dirty="0"/>
              <a:t>In NSW, in the 5 years to June 2021, there was a 65% increase in the number of claims for psych injury, while claims for physical injuries were steady.</a:t>
            </a:r>
          </a:p>
          <a:p>
            <a:endParaRPr lang="en-AU" sz="1200" dirty="0"/>
          </a:p>
          <a:p>
            <a:r>
              <a:rPr lang="en-AU" sz="1200" dirty="0"/>
              <a:t>What’s not on the screen is that in terms of the impact just </a:t>
            </a:r>
            <a:r>
              <a:rPr lang="en-AU" sz="1200" u="sng" dirty="0"/>
              <a:t>one</a:t>
            </a:r>
            <a:r>
              <a:rPr lang="en-AU" sz="1200" dirty="0"/>
              <a:t> work related psych injury has - on a worker (and the workplace), that IW will average a total of around 225 work days lost.</a:t>
            </a:r>
          </a:p>
          <a:p>
            <a:r>
              <a:rPr lang="en-AU" sz="1200" dirty="0"/>
              <a:t>That’s pretty much all of the work days in a year for a full timer.</a:t>
            </a:r>
          </a:p>
          <a:p>
            <a:endParaRPr lang="en-AU" sz="1200" dirty="0"/>
          </a:p>
          <a:p>
            <a:pPr defTabSz="965972"/>
            <a:r>
              <a:rPr lang="en-AU" sz="1200" dirty="0"/>
              <a:t>The claims cost of one psych injury averages around $100,000 now. Let alone costs for recruiting, training, supervising new staff, disputes, investigation and legal costs, and losses to productivity.</a:t>
            </a:r>
          </a:p>
          <a:p>
            <a:endParaRPr lang="en-AU" sz="1200" dirty="0"/>
          </a:p>
          <a:p>
            <a:r>
              <a:rPr lang="en-AU" sz="1200" dirty="0"/>
              <a:t>Claims data tells us the main causes are workplace bullying and harassment (35% of all psych claims) and work pressure (at 28%).</a:t>
            </a:r>
          </a:p>
          <a:p>
            <a:endParaRPr lang="en-AU" sz="1200" dirty="0"/>
          </a:p>
          <a:p>
            <a:r>
              <a:rPr lang="en-AU" sz="1200" dirty="0"/>
              <a:t>So, overall performance wise – it’s sobering. Not a pretty picture.</a:t>
            </a:r>
            <a:endParaRPr lang="en-US" dirty="0"/>
          </a:p>
          <a:p>
            <a:endParaRPr lang="en-US" dirty="0"/>
          </a:p>
          <a:p>
            <a:r>
              <a:rPr lang="en-US" dirty="0"/>
              <a:t>References:</a:t>
            </a:r>
          </a:p>
          <a:p>
            <a:r>
              <a:rPr lang="en-US" dirty="0"/>
              <a:t>1. AIHW, 2020, </a:t>
            </a:r>
            <a:r>
              <a:rPr lang="en-US" i="1" dirty="0"/>
              <a:t>People with disability in Australia 2020:in brief  </a:t>
            </a:r>
            <a:endParaRPr lang="en-US" dirty="0"/>
          </a:p>
          <a:p>
            <a:r>
              <a:rPr lang="en-US" dirty="0"/>
              <a:t>2. SuperFriend, </a:t>
            </a:r>
            <a:r>
              <a:rPr lang="en-US" i="1" dirty="0"/>
              <a:t>National Report 2021</a:t>
            </a:r>
            <a:r>
              <a:rPr lang="en-US" dirty="0"/>
              <a:t> </a:t>
            </a:r>
            <a:endParaRPr lang="en-US" dirty="0">
              <a:cs typeface="Calibri"/>
            </a:endParaRPr>
          </a:p>
          <a:p>
            <a:r>
              <a:rPr lang="en-US" dirty="0"/>
              <a:t>3. SIRA Psychological Workers Compensation data 2015/2016 - 2020/21    </a:t>
            </a:r>
          </a:p>
          <a:p>
            <a:r>
              <a:rPr lang="en-US" dirty="0">
                <a:cs typeface="Calibri"/>
              </a:rPr>
              <a:t>4. SIRA Psychological Workers Compensation data 2020/21 </a:t>
            </a:r>
          </a:p>
        </p:txBody>
      </p:sp>
      <p:sp>
        <p:nvSpPr>
          <p:cNvPr id="4" name="Slide Number Placeholder 3"/>
          <p:cNvSpPr>
            <a:spLocks noGrp="1"/>
          </p:cNvSpPr>
          <p:nvPr>
            <p:ph type="sldNum" sz="quarter" idx="5"/>
          </p:nvPr>
        </p:nvSpPr>
        <p:spPr/>
        <p:txBody>
          <a:bodyPr/>
          <a:lstStyle/>
          <a:p>
            <a:pPr defTabSz="615315">
              <a:defRPr/>
            </a:pPr>
            <a:fld id="{B07158C4-A119-4B78-9DE8-A50001BC31DC}" type="slidenum">
              <a:rPr lang="en-AU">
                <a:solidFill>
                  <a:prstClr val="black"/>
                </a:solidFill>
                <a:latin typeface="Calibri" panose="020F0502020204030204"/>
              </a:rPr>
              <a:pPr defTabSz="615315">
                <a:defRPr/>
              </a:pPr>
              <a:t>3</a:t>
            </a:fld>
            <a:endParaRPr lang="en-AU">
              <a:solidFill>
                <a:prstClr val="black"/>
              </a:solidFill>
              <a:latin typeface="Calibri" panose="020F0502020204030204"/>
            </a:endParaRPr>
          </a:p>
        </p:txBody>
      </p:sp>
    </p:spTree>
    <p:extLst>
      <p:ext uri="{BB962C8B-B14F-4D97-AF65-F5344CB8AC3E}">
        <p14:creationId xmlns:p14="http://schemas.microsoft.com/office/powerpoint/2010/main" val="4138296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70"/>
              </a:spcAft>
            </a:pPr>
            <a:r>
              <a:rPr lang="en-AU" sz="1100" dirty="0"/>
              <a:t>And what causes it?</a:t>
            </a:r>
          </a:p>
          <a:p>
            <a:pPr>
              <a:spcAft>
                <a:spcPts val="670"/>
              </a:spcAft>
            </a:pPr>
            <a:r>
              <a:rPr lang="en-AU" sz="1100" dirty="0"/>
              <a:t>There is now a legal definition for psychosocial hazards, but broadly it is anything in the design or management of work that causes stress.</a:t>
            </a:r>
          </a:p>
          <a:p>
            <a:pPr>
              <a:spcAft>
                <a:spcPts val="670"/>
              </a:spcAft>
            </a:pPr>
            <a:r>
              <a:rPr lang="en-AU" sz="1100" dirty="0"/>
              <a:t>Stress is the physical, mental and emotional reaction a person has when they feel the demands of their work exceed their ability or resources to cope. Stress itself is not an injury, and we all get exposed to it.</a:t>
            </a:r>
          </a:p>
          <a:p>
            <a:pPr>
              <a:spcAft>
                <a:spcPts val="670"/>
              </a:spcAft>
            </a:pPr>
            <a:r>
              <a:rPr lang="en-AU" sz="1100" dirty="0"/>
              <a:t>Work-related stress if prolonged or severe can cause both psychological and physical injury.</a:t>
            </a:r>
          </a:p>
          <a:p>
            <a:pPr>
              <a:lnSpc>
                <a:spcPct val="107000"/>
              </a:lnSpc>
              <a:spcAft>
                <a:spcPts val="892"/>
              </a:spcAft>
            </a:pPr>
            <a:endParaRPr lang="en-AU" sz="1100" dirty="0">
              <a:ea typeface="Calibri" panose="020F0502020204030204" pitchFamily="34" charset="0"/>
              <a:cs typeface="Times New Roman" panose="02020603050405020304" pitchFamily="18" charset="0"/>
            </a:endParaRPr>
          </a:p>
          <a:p>
            <a:pPr>
              <a:lnSpc>
                <a:spcPct val="107000"/>
              </a:lnSpc>
              <a:spcAft>
                <a:spcPts val="892"/>
              </a:spcAft>
            </a:pPr>
            <a:r>
              <a:rPr lang="en-AU" sz="1100" dirty="0">
                <a:ea typeface="Calibri" panose="020F0502020204030204" pitchFamily="34" charset="0"/>
                <a:cs typeface="Times New Roman" panose="02020603050405020304" pitchFamily="18" charset="0"/>
              </a:rPr>
              <a:t>Listed on this slide are the risk factors (or the psych hazards) which have been identified through research to be those in workplaces which are most likely to cause psychological injury, although they can cause physical injury too. </a:t>
            </a:r>
          </a:p>
          <a:p>
            <a:pPr>
              <a:lnSpc>
                <a:spcPct val="107000"/>
              </a:lnSpc>
              <a:spcAft>
                <a:spcPts val="892"/>
              </a:spcAft>
            </a:pPr>
            <a:r>
              <a:rPr lang="en-AU" sz="1100" dirty="0">
                <a:ea typeface="Calibri" panose="020F0502020204030204" pitchFamily="34" charset="0"/>
                <a:cs typeface="Times New Roman" panose="02020603050405020304" pitchFamily="18" charset="0"/>
              </a:rPr>
              <a:t>Just so you know, you can find this list, with more detail, on pages 7 and 8 of the Code of Practice.</a:t>
            </a:r>
          </a:p>
          <a:p>
            <a:pPr>
              <a:lnSpc>
                <a:spcPct val="107000"/>
              </a:lnSpc>
              <a:spcAft>
                <a:spcPts val="892"/>
              </a:spcAft>
            </a:pPr>
            <a:endParaRPr lang="en-AU" sz="1100" dirty="0">
              <a:ea typeface="Calibri" panose="020F0502020204030204" pitchFamily="34" charset="0"/>
              <a:cs typeface="Times New Roman" panose="02020603050405020304" pitchFamily="18" charset="0"/>
            </a:endParaRPr>
          </a:p>
          <a:p>
            <a:pPr>
              <a:lnSpc>
                <a:spcPct val="107000"/>
              </a:lnSpc>
              <a:spcAft>
                <a:spcPts val="892"/>
              </a:spcAft>
            </a:pPr>
            <a:r>
              <a:rPr lang="en-AU" sz="1100" dirty="0">
                <a:ea typeface="Calibri" panose="020F0502020204030204" pitchFamily="34" charset="0"/>
                <a:cs typeface="Times New Roman" panose="02020603050405020304" pitchFamily="18" charset="0"/>
              </a:rPr>
              <a:t>I’ll just touch on a few of these: excessive workload is a common psychosocial hazard. Exposure to traumatic events. Bullying, violence and harassment, including sexual harassment are all behaviours which can contribute to stress. A lack of role clarity – who is responsible for what. Any of these can lead to conflict. Quite often people are unable to properly describe what they’ve experienced in terms of these factors and simply lump it all under the catchphrase ‘bullying’.</a:t>
            </a:r>
          </a:p>
          <a:p>
            <a:pPr>
              <a:lnSpc>
                <a:spcPct val="107000"/>
              </a:lnSpc>
              <a:spcAft>
                <a:spcPts val="892"/>
              </a:spcAft>
            </a:pPr>
            <a:r>
              <a:rPr lang="en-AU" sz="1100" dirty="0">
                <a:ea typeface="Calibri" panose="020F0502020204030204" pitchFamily="34" charset="0"/>
                <a:cs typeface="Times New Roman" panose="02020603050405020304" pitchFamily="18" charset="0"/>
              </a:rPr>
              <a:t>If that happens – I suggest it’s an opportunity to consider whether other risk factors may be the underlying cause for conflict and or stress.</a:t>
            </a:r>
          </a:p>
          <a:p>
            <a:pPr>
              <a:lnSpc>
                <a:spcPct val="107000"/>
              </a:lnSpc>
              <a:spcAft>
                <a:spcPts val="892"/>
              </a:spcAft>
            </a:pPr>
            <a:endParaRPr lang="en-AU" sz="1100" dirty="0">
              <a:ea typeface="Calibri" panose="020F0502020204030204" pitchFamily="34" charset="0"/>
              <a:cs typeface="Times New Roman" panose="02020603050405020304" pitchFamily="18" charset="0"/>
            </a:endParaRPr>
          </a:p>
          <a:p>
            <a:pPr>
              <a:lnSpc>
                <a:spcPct val="107000"/>
              </a:lnSpc>
              <a:spcAft>
                <a:spcPts val="892"/>
              </a:spcAft>
            </a:pPr>
            <a:r>
              <a:rPr lang="en-AU" sz="1100" dirty="0">
                <a:ea typeface="Calibri" panose="020F0502020204030204" pitchFamily="34" charset="0"/>
                <a:cs typeface="Times New Roman" panose="02020603050405020304" pitchFamily="18" charset="0"/>
              </a:rPr>
              <a:t>The most well-known way of thinking about these psychosocial hazards is </a:t>
            </a:r>
            <a:r>
              <a:rPr lang="en-AU" sz="1100" b="1" dirty="0">
                <a:ea typeface="Calibri" panose="020F0502020204030204" pitchFamily="34" charset="0"/>
                <a:cs typeface="Times New Roman" panose="02020603050405020304" pitchFamily="18" charset="0"/>
              </a:rPr>
              <a:t>the job demands/job control model. </a:t>
            </a:r>
            <a:endParaRPr lang="en-AU" sz="1100" dirty="0">
              <a:ea typeface="Calibri" panose="020F0502020204030204" pitchFamily="34" charset="0"/>
              <a:cs typeface="Times New Roman" panose="02020603050405020304" pitchFamily="18" charset="0"/>
            </a:endParaRPr>
          </a:p>
          <a:p>
            <a:pPr>
              <a:lnSpc>
                <a:spcPct val="107000"/>
              </a:lnSpc>
              <a:spcAft>
                <a:spcPts val="892"/>
              </a:spcAft>
            </a:pPr>
            <a:r>
              <a:rPr lang="en-AU" sz="1100" dirty="0">
                <a:ea typeface="Calibri" panose="020F0502020204030204" pitchFamily="34" charset="0"/>
                <a:cs typeface="Times New Roman" panose="02020603050405020304" pitchFamily="18" charset="0"/>
              </a:rPr>
              <a:t>In that model, basically, the </a:t>
            </a:r>
            <a:r>
              <a:rPr lang="en-AU" sz="1100" b="1" dirty="0">
                <a:ea typeface="Calibri" panose="020F0502020204030204" pitchFamily="34" charset="0"/>
                <a:cs typeface="Times New Roman" panose="02020603050405020304" pitchFamily="18" charset="0"/>
              </a:rPr>
              <a:t>worker’s experience</a:t>
            </a:r>
            <a:r>
              <a:rPr lang="en-AU" sz="1100" dirty="0">
                <a:ea typeface="Calibri" panose="020F0502020204030204" pitchFamily="34" charset="0"/>
                <a:cs typeface="Times New Roman" panose="02020603050405020304" pitchFamily="18" charset="0"/>
              </a:rPr>
              <a:t> of the </a:t>
            </a:r>
            <a:r>
              <a:rPr lang="en-AU" sz="1100" b="1" dirty="0">
                <a:ea typeface="Calibri" panose="020F0502020204030204" pitchFamily="34" charset="0"/>
                <a:cs typeface="Times New Roman" panose="02020603050405020304" pitchFamily="18" charset="0"/>
              </a:rPr>
              <a:t>demands that they face</a:t>
            </a:r>
            <a:r>
              <a:rPr lang="en-AU" sz="1100" dirty="0">
                <a:ea typeface="Calibri" panose="020F0502020204030204" pitchFamily="34" charset="0"/>
                <a:cs typeface="Times New Roman" panose="02020603050405020304" pitchFamily="18" charset="0"/>
              </a:rPr>
              <a:t> is balanced against the</a:t>
            </a:r>
            <a:r>
              <a:rPr lang="en-AU" sz="1100" b="1" dirty="0">
                <a:ea typeface="Calibri" panose="020F0502020204030204" pitchFamily="34" charset="0"/>
                <a:cs typeface="Times New Roman" panose="02020603050405020304" pitchFamily="18" charset="0"/>
              </a:rPr>
              <a:t> resources they have and the control necessary to meet those demands… </a:t>
            </a:r>
            <a:r>
              <a:rPr lang="en-AU" sz="1100" dirty="0">
                <a:ea typeface="Calibri" panose="020F0502020204030204" pitchFamily="34" charset="0"/>
                <a:cs typeface="Times New Roman" panose="02020603050405020304" pitchFamily="18" charset="0"/>
              </a:rPr>
              <a:t>this is what influences the risk.</a:t>
            </a:r>
          </a:p>
          <a:p>
            <a:pPr>
              <a:lnSpc>
                <a:spcPct val="107000"/>
              </a:lnSpc>
              <a:spcAft>
                <a:spcPts val="892"/>
              </a:spcAft>
            </a:pPr>
            <a:r>
              <a:rPr lang="en-AU" sz="1100" dirty="0">
                <a:ea typeface="Calibri" panose="020F0502020204030204" pitchFamily="34" charset="0"/>
                <a:cs typeface="Times New Roman" panose="02020603050405020304" pitchFamily="18" charset="0"/>
              </a:rPr>
              <a:t>So, the more frequently, and the longer and more severely a person is exposed to a risk factor, and the more risk factors that a person is exposed to, the higher the risk, and the more stress is put on a person. We are all exposed to stress, but its really when we feel unable to cope that people suffer workplace psychological injury.</a:t>
            </a:r>
          </a:p>
          <a:p>
            <a:r>
              <a:rPr lang="en-AU" sz="1100" dirty="0"/>
              <a:t>So the red factors on the slide are the demands, or the factors you want to minimise, and the green factors are the resources, which really need to be maximised.</a:t>
            </a:r>
          </a:p>
          <a:p>
            <a:endParaRPr lang="en-AU" sz="1100" dirty="0"/>
          </a:p>
          <a:p>
            <a:r>
              <a:rPr lang="en-AU" sz="1100" dirty="0"/>
              <a:t>The message I’d like you to understand from this slide, is that to properly raise or address work related stress factors, it’s helpful to be able to describe the problem clearly. </a:t>
            </a:r>
          </a:p>
        </p:txBody>
      </p:sp>
      <p:sp>
        <p:nvSpPr>
          <p:cNvPr id="4" name="Slide Number Placeholder 3"/>
          <p:cNvSpPr>
            <a:spLocks noGrp="1"/>
          </p:cNvSpPr>
          <p:nvPr>
            <p:ph type="sldNum" sz="quarter" idx="5"/>
          </p:nvPr>
        </p:nvSpPr>
        <p:spPr/>
        <p:txBody>
          <a:bodyPr/>
          <a:lstStyle/>
          <a:p>
            <a:fld id="{75DB7FB3-9F8F-4327-9A60-A115051BF72F}" type="slidenum">
              <a:rPr lang="en-GB" smtClean="0"/>
              <a:t>4</a:t>
            </a:fld>
            <a:endParaRPr lang="en-GB"/>
          </a:p>
        </p:txBody>
      </p:sp>
    </p:spTree>
    <p:extLst>
      <p:ext uri="{BB962C8B-B14F-4D97-AF65-F5344CB8AC3E}">
        <p14:creationId xmlns:p14="http://schemas.microsoft.com/office/powerpoint/2010/main" val="1719320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2021381">
              <a:defRPr/>
            </a:pPr>
            <a:r>
              <a:rPr lang="en-AU" dirty="0"/>
              <a:t>So, bullying! I’m sure you’ve all heard the definition.</a:t>
            </a:r>
          </a:p>
          <a:p>
            <a:pPr defTabSz="2021381">
              <a:defRPr/>
            </a:pPr>
            <a:r>
              <a:rPr lang="en-AU" dirty="0"/>
              <a:t>Repeated, unreasonable behaviour directed towards a worker or group of workers that creates a risk to health and safety.</a:t>
            </a:r>
          </a:p>
          <a:p>
            <a:pPr defTabSz="2021381">
              <a:defRPr/>
            </a:pPr>
            <a:r>
              <a:rPr lang="en-AU" dirty="0"/>
              <a:t>Government departments generally have systems to manage this: policies and procedures, codes of conduct, investigation procedures. Doesn’t mean the policies or procedures are always perfect or that they’re used.</a:t>
            </a:r>
          </a:p>
          <a:p>
            <a:pPr defTabSz="2021381">
              <a:defRPr/>
            </a:pPr>
            <a:endParaRPr lang="en-AU" dirty="0"/>
          </a:p>
          <a:p>
            <a:pPr defTabSz="2021381">
              <a:defRPr/>
            </a:pPr>
            <a:r>
              <a:rPr lang="en-AU" dirty="0"/>
              <a:t>I guess I want to talk about a few things.</a:t>
            </a:r>
          </a:p>
          <a:p>
            <a:pPr defTabSz="2021381">
              <a:defRPr/>
            </a:pPr>
            <a:r>
              <a:rPr lang="en-AU" dirty="0"/>
              <a:t>Firstly, bullying in the workplace is very rarely anything to do with workplace psychopaths. I mean, they exist, but in most cases, the interactions and run ins in the workplace which are often called bullying, are conflict arising from other factors, often in combination: excessive workload, management styles and associated power imbalances, differences in expectations, a lack of role clarity, poorly managed or unfair performance management, perceptions of nepotism or bias in the allocation of work or in promotions, a lack of recognition and reward, or failure to provide support when it’s needed, things like that.</a:t>
            </a:r>
          </a:p>
          <a:p>
            <a:pPr defTabSz="2021381">
              <a:defRPr/>
            </a:pPr>
            <a:endParaRPr lang="en-AU" dirty="0"/>
          </a:p>
          <a:p>
            <a:pPr defTabSz="975052">
              <a:defRPr/>
            </a:pPr>
            <a:endParaRPr lang="en-AU" dirty="0"/>
          </a:p>
        </p:txBody>
      </p:sp>
      <p:sp>
        <p:nvSpPr>
          <p:cNvPr id="4" name="Slide Number Placeholder 3"/>
          <p:cNvSpPr>
            <a:spLocks noGrp="1"/>
          </p:cNvSpPr>
          <p:nvPr>
            <p:ph type="sldNum" sz="quarter" idx="5"/>
          </p:nvPr>
        </p:nvSpPr>
        <p:spPr/>
        <p:txBody>
          <a:bodyPr/>
          <a:lstStyle/>
          <a:p>
            <a:fld id="{75DB7FB3-9F8F-4327-9A60-A115051BF72F}" type="slidenum">
              <a:rPr lang="en-GB" smtClean="0"/>
              <a:t>5</a:t>
            </a:fld>
            <a:endParaRPr lang="en-GB"/>
          </a:p>
        </p:txBody>
      </p:sp>
    </p:spTree>
    <p:extLst>
      <p:ext uri="{BB962C8B-B14F-4D97-AF65-F5344CB8AC3E}">
        <p14:creationId xmlns:p14="http://schemas.microsoft.com/office/powerpoint/2010/main" val="290020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AU" dirty="0">
                <a:solidFill>
                  <a:srgbClr val="000000"/>
                </a:solidFill>
              </a:rPr>
              <a:t>The primary purpose of the WHS framework is to require safe and healthy work environments and safe work systems. It is based on the principle that work-related risk must be eliminated or if that’s not practicable, it must be minimised so far as is reasonably practicable. </a:t>
            </a:r>
            <a:r>
              <a:rPr lang="en-US" dirty="0">
                <a:solidFill>
                  <a:srgbClr val="444444"/>
                </a:solidFill>
              </a:rPr>
              <a:t>​</a:t>
            </a:r>
          </a:p>
          <a:p>
            <a:pPr algn="l" rtl="0" fontAlgn="base"/>
            <a:r>
              <a:rPr lang="en-AU" dirty="0">
                <a:solidFill>
                  <a:srgbClr val="444444"/>
                </a:solidFill>
              </a:rPr>
              <a:t>​</a:t>
            </a:r>
          </a:p>
          <a:p>
            <a:pPr algn="l" rtl="0" fontAlgn="base"/>
            <a:r>
              <a:rPr lang="en-AU" b="1" dirty="0">
                <a:solidFill>
                  <a:srgbClr val="000000"/>
                </a:solidFill>
              </a:rPr>
              <a:t>Act</a:t>
            </a:r>
            <a:r>
              <a:rPr lang="en-US" dirty="0">
                <a:solidFill>
                  <a:srgbClr val="444444"/>
                </a:solidFill>
              </a:rPr>
              <a:t>​</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AU" dirty="0">
                <a:solidFill>
                  <a:srgbClr val="000000"/>
                </a:solidFill>
              </a:rPr>
              <a:t>The Act is broad and covers all work situations and must be followed. It defines health as physical and psychological. It provides a legal framework to protect the physical and psychological health, safety and welfare of all workers and others in relation to NSW workplaces and work activities. </a:t>
            </a:r>
            <a:r>
              <a:rPr lang="en-US" dirty="0">
                <a:solidFill>
                  <a:srgbClr val="444444"/>
                </a:solidFill>
              </a:rPr>
              <a:t>​</a:t>
            </a:r>
          </a:p>
          <a:p>
            <a:pPr algn="l" rtl="0" fontAlgn="base">
              <a:buFont typeface="Arial" panose="020B0604020202020204" pitchFamily="34" charset="0"/>
              <a:buNone/>
            </a:pPr>
            <a:r>
              <a:rPr lang="en-AU" dirty="0">
                <a:solidFill>
                  <a:srgbClr val="444444"/>
                </a:solidFill>
              </a:rPr>
              <a:t>​</a:t>
            </a:r>
          </a:p>
          <a:p>
            <a:pPr algn="l" rtl="0" fontAlgn="base">
              <a:buFont typeface="Arial" panose="020B0604020202020204" pitchFamily="34" charset="0"/>
              <a:buNone/>
            </a:pPr>
            <a:r>
              <a:rPr lang="en-AU" dirty="0">
                <a:solidFill>
                  <a:srgbClr val="000000"/>
                </a:solidFill>
              </a:rPr>
              <a:t>The PCBU has a primary duty to ensure, so far as is reasonably practicable, the health and safety of workers and also to ensure that other persons are not put at risk from work carried out arising from the business or undertaking. This includes managing the risks of psychosocial hazards at work to ensure they are eliminated or minimised. </a:t>
            </a:r>
            <a:r>
              <a:rPr lang="en-US" dirty="0">
                <a:solidFill>
                  <a:srgbClr val="444444"/>
                </a:solidFill>
              </a:rPr>
              <a:t>​</a:t>
            </a:r>
          </a:p>
          <a:p>
            <a:pPr algn="l" rtl="0" fontAlgn="base">
              <a:buFont typeface="Arial" panose="020B0604020202020204" pitchFamily="34" charset="0"/>
              <a:buNone/>
            </a:pPr>
            <a:endParaRPr lang="en-AU" dirty="0">
              <a:solidFill>
                <a:srgbClr val="444444"/>
              </a:solidFill>
            </a:endParaRPr>
          </a:p>
          <a:p>
            <a:pPr algn="l" rtl="0" fontAlgn="base">
              <a:buFont typeface="Arial" panose="020B0604020202020204" pitchFamily="34" charset="0"/>
              <a:buNone/>
            </a:pPr>
            <a:r>
              <a:rPr lang="en-AU" dirty="0">
                <a:solidFill>
                  <a:srgbClr val="000000"/>
                </a:solidFill>
              </a:rPr>
              <a:t>There is also a duty for the business or undertaking to consult, so far as is reasonably practicable, with all workers who carry out work for the business or undertaking and who are likely to be directly affected by a health and safety matter and this includes the identification and management of psychosocial hazards at work</a:t>
            </a:r>
            <a:r>
              <a:rPr lang="en-US" dirty="0">
                <a:solidFill>
                  <a:srgbClr val="444444"/>
                </a:solidFill>
              </a:rPr>
              <a:t>​</a:t>
            </a:r>
          </a:p>
          <a:p>
            <a:pPr algn="l" rtl="0" fontAlgn="base"/>
            <a:r>
              <a:rPr lang="en-AU" dirty="0">
                <a:solidFill>
                  <a:srgbClr val="444444"/>
                </a:solidFill>
              </a:rPr>
              <a:t>​</a:t>
            </a:r>
          </a:p>
          <a:p>
            <a:pPr algn="l" rtl="0" fontAlgn="base"/>
            <a:r>
              <a:rPr lang="en-AU" b="1" dirty="0">
                <a:solidFill>
                  <a:srgbClr val="000000"/>
                </a:solidFill>
              </a:rPr>
              <a:t>WHS Regulations</a:t>
            </a:r>
            <a:r>
              <a:rPr lang="en-US" dirty="0">
                <a:solidFill>
                  <a:srgbClr val="444444"/>
                </a:solidFill>
              </a:rPr>
              <a:t>​</a:t>
            </a:r>
          </a:p>
          <a:p>
            <a:pPr algn="l" rtl="0" fontAlgn="base">
              <a:buFont typeface="Arial" panose="020B0604020202020204" pitchFamily="34" charset="0"/>
              <a:buNone/>
            </a:pPr>
            <a:r>
              <a:rPr lang="en-AU" dirty="0">
                <a:solidFill>
                  <a:srgbClr val="000000"/>
                </a:solidFill>
              </a:rPr>
              <a:t>In the past, psychosocial hazards weren’t written into the WHS Regulations. In October last year 4 new clauses all dealing with psychosocial hazards and risks were inserted in the Work Health and Safety Regulation 2017.</a:t>
            </a:r>
          </a:p>
          <a:p>
            <a:pPr algn="l" rtl="0" fontAlgn="base">
              <a:buFont typeface="Arial" panose="020B0604020202020204" pitchFamily="34" charset="0"/>
              <a:buNone/>
            </a:pPr>
            <a:endParaRPr lang="en-AU" dirty="0">
              <a:solidFill>
                <a:srgbClr val="000000"/>
              </a:solidFill>
            </a:endParaRPr>
          </a:p>
          <a:p>
            <a:pPr algn="l" rtl="0" fontAlgn="base"/>
            <a:endParaRPr lang="en-AU" dirty="0">
              <a:solidFill>
                <a:srgbClr val="444444"/>
              </a:solidFill>
            </a:endParaRPr>
          </a:p>
          <a:p>
            <a:pPr algn="l" rtl="0" fontAlgn="base"/>
            <a:r>
              <a:rPr lang="en-AU" b="1" dirty="0">
                <a:solidFill>
                  <a:srgbClr val="000000"/>
                </a:solidFill>
              </a:rPr>
              <a:t>Codes of Practice</a:t>
            </a:r>
            <a:r>
              <a:rPr lang="en-US" dirty="0">
                <a:solidFill>
                  <a:srgbClr val="444444"/>
                </a:solidFill>
              </a:rPr>
              <a:t>​</a:t>
            </a:r>
          </a:p>
          <a:p>
            <a:pPr defTabSz="975052"/>
            <a:r>
              <a:rPr lang="en-AU" dirty="0">
                <a:solidFill>
                  <a:srgbClr val="000000"/>
                </a:solidFill>
              </a:rPr>
              <a:t>Since May of 2021, NSW now has a Code of Practice, called Managing psychosocial hazards at work.</a:t>
            </a:r>
          </a:p>
          <a:p>
            <a:pPr defTabSz="975052"/>
            <a:r>
              <a:rPr lang="en-US" dirty="0">
                <a:solidFill>
                  <a:srgbClr val="444444"/>
                </a:solidFill>
              </a:rPr>
              <a:t>​</a:t>
            </a:r>
            <a:r>
              <a:rPr lang="en-AU" dirty="0"/>
              <a:t>It’s on our website. Picture on RHS of screen.</a:t>
            </a:r>
          </a:p>
          <a:p>
            <a:r>
              <a:rPr lang="en-AU" dirty="0"/>
              <a:t>It explains the duties for duty holders in NSW</a:t>
            </a:r>
          </a:p>
          <a:p>
            <a:r>
              <a:rPr lang="en-AU" dirty="0"/>
              <a:t>what compliance looks like for psych health and safety.</a:t>
            </a:r>
          </a:p>
          <a:p>
            <a:r>
              <a:rPr lang="en-AU" dirty="0"/>
              <a:t>It can help you to describe psych hazards present in your workplace, how to identify them, and managing risks as close as possible to the source of the hazard. Similar to physical hazards and risks – we deal with the length and frequency of exposure, potential severity.</a:t>
            </a:r>
          </a:p>
          <a:p>
            <a:r>
              <a:rPr lang="en-AU" dirty="0"/>
              <a:t>There are 10 different industry based scenarios with example control measures.</a:t>
            </a:r>
          </a:p>
          <a:p>
            <a:r>
              <a:rPr lang="en-AU" dirty="0"/>
              <a:t>There’s an example risk register</a:t>
            </a:r>
          </a:p>
          <a:p>
            <a:pPr algn="l" rtl="0" fontAlgn="base"/>
            <a:r>
              <a:rPr lang="en-AU" dirty="0">
                <a:solidFill>
                  <a:srgbClr val="444444"/>
                </a:solidFill>
              </a:rPr>
              <a:t>​</a:t>
            </a:r>
          </a:p>
          <a:p>
            <a:pPr algn="l" rtl="0" fontAlgn="base"/>
            <a:r>
              <a:rPr lang="en-AU" b="1" dirty="0">
                <a:solidFill>
                  <a:srgbClr val="000000"/>
                </a:solidFill>
              </a:rPr>
              <a:t>Guidance material</a:t>
            </a:r>
            <a:r>
              <a:rPr lang="en-US" dirty="0">
                <a:solidFill>
                  <a:srgbClr val="444444"/>
                </a:solidFill>
              </a:rPr>
              <a:t>​</a:t>
            </a:r>
          </a:p>
          <a:p>
            <a:pPr algn="l" rtl="0" fontAlgn="base">
              <a:buFont typeface="Arial" panose="020B0604020202020204" pitchFamily="34" charset="0"/>
              <a:buNone/>
            </a:pPr>
            <a:r>
              <a:rPr lang="en-AU" dirty="0">
                <a:solidFill>
                  <a:srgbClr val="000000"/>
                </a:solidFill>
              </a:rPr>
              <a:t>Guides are typically short and hazard specific and are able to suggest options that go beyond the minimum safety requirements and legal duties, for example advocating interventions to support workers’ general mental health and wellbeing. </a:t>
            </a:r>
            <a:r>
              <a:rPr lang="en-US" dirty="0">
                <a:solidFill>
                  <a:srgbClr val="444444"/>
                </a:solidFill>
              </a:rPr>
              <a:t>​</a:t>
            </a:r>
            <a:r>
              <a:rPr lang="en-AU" dirty="0">
                <a:solidFill>
                  <a:srgbClr val="000000"/>
                </a:solidFill>
              </a:rPr>
              <a:t>We have the national guide Work-related psychological health and safety: A systematic approach to meeting your duties</a:t>
            </a:r>
            <a:endParaRPr lang="en-US" dirty="0">
              <a:solidFill>
                <a:srgbClr val="444444"/>
              </a:solidFill>
            </a:endParaRPr>
          </a:p>
          <a:p>
            <a:pPr lvl="0"/>
            <a:endParaRPr lang="en-AU" dirty="0"/>
          </a:p>
        </p:txBody>
      </p:sp>
      <p:sp>
        <p:nvSpPr>
          <p:cNvPr id="4" name="Slide Number Placeholder 3"/>
          <p:cNvSpPr>
            <a:spLocks noGrp="1"/>
          </p:cNvSpPr>
          <p:nvPr>
            <p:ph type="sldNum" sz="quarter" idx="5"/>
          </p:nvPr>
        </p:nvSpPr>
        <p:spPr/>
        <p:txBody>
          <a:bodyPr/>
          <a:lstStyle/>
          <a:p>
            <a:fld id="{75DB7FB3-9F8F-4327-9A60-A115051BF72F}" type="slidenum">
              <a:rPr lang="en-GB" smtClean="0"/>
              <a:t>6</a:t>
            </a:fld>
            <a:endParaRPr lang="en-GB"/>
          </a:p>
        </p:txBody>
      </p:sp>
    </p:spTree>
    <p:extLst>
      <p:ext uri="{BB962C8B-B14F-4D97-AF65-F5344CB8AC3E}">
        <p14:creationId xmlns:p14="http://schemas.microsoft.com/office/powerpoint/2010/main" val="290115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on the screen I’ve put up a summarised version of the psychosocial additions to the WHS Regulation 2017 for NSW</a:t>
            </a:r>
          </a:p>
          <a:p>
            <a:endParaRPr lang="en-AU" dirty="0"/>
          </a:p>
          <a:p>
            <a:r>
              <a:rPr lang="en-AU" dirty="0"/>
              <a:t>55A sets out a definition of psychosocial hazards – we’ve never had that before</a:t>
            </a:r>
          </a:p>
          <a:p>
            <a:r>
              <a:rPr lang="en-AU" dirty="0"/>
              <a:t>55B defines psychosocial risks to health and safety directly arising from psychosocial hazards</a:t>
            </a:r>
          </a:p>
          <a:p>
            <a:r>
              <a:rPr lang="en-AU" dirty="0"/>
              <a:t>55C says that PCBUs must manage psychosocial risks in accordance with Part 3.1 of the Reg other than clause 36.</a:t>
            </a:r>
          </a:p>
          <a:p>
            <a:endParaRPr lang="en-AU" dirty="0"/>
          </a:p>
          <a:p>
            <a:r>
              <a:rPr lang="en-AU" dirty="0"/>
              <a:t>What does that mean?</a:t>
            </a:r>
          </a:p>
          <a:p>
            <a:r>
              <a:rPr lang="en-AU" dirty="0"/>
              <a:t>Well, Part 3.1 now applies in relation to psychosocial hazards and risks - requires identification of hazards, elimination of hazards or minimising the risks, the hierarchy of controls, maintenance of controls, and review and if needs be, revision of controls.</a:t>
            </a:r>
          </a:p>
          <a:p>
            <a:endParaRPr lang="en-AU" dirty="0"/>
          </a:p>
          <a:p>
            <a:r>
              <a:rPr lang="en-AU" dirty="0"/>
              <a:t>For psych hazards, these all apply, excepting for clause 36 – the clause on the hierarchy of controls. This clause is not a legal requirement for psychosocial hazards, because the hierarchy is structured towards handling physical hazards – although the basic principle still applies; risks from psychosocial hazards should be dealt with as close as possible to the source.</a:t>
            </a:r>
          </a:p>
        </p:txBody>
      </p:sp>
      <p:sp>
        <p:nvSpPr>
          <p:cNvPr id="4" name="Slide Number Placeholder 3"/>
          <p:cNvSpPr>
            <a:spLocks noGrp="1"/>
          </p:cNvSpPr>
          <p:nvPr>
            <p:ph type="sldNum" sz="quarter" idx="5"/>
          </p:nvPr>
        </p:nvSpPr>
        <p:spPr/>
        <p:txBody>
          <a:bodyPr/>
          <a:lstStyle/>
          <a:p>
            <a:fld id="{B07158C4-A119-4B78-9DE8-A50001BC31DC}" type="slidenum">
              <a:rPr lang="en-AU" smtClean="0"/>
              <a:t>7</a:t>
            </a:fld>
            <a:endParaRPr lang="en-AU"/>
          </a:p>
        </p:txBody>
      </p:sp>
    </p:spTree>
    <p:extLst>
      <p:ext uri="{BB962C8B-B14F-4D97-AF65-F5344CB8AC3E}">
        <p14:creationId xmlns:p14="http://schemas.microsoft.com/office/powerpoint/2010/main" val="712889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 note that this is paraphrased wording – not complete. </a:t>
            </a:r>
          </a:p>
          <a:p>
            <a:r>
              <a:rPr lang="en-US" dirty="0">
                <a:cs typeface="Calibri"/>
              </a:rPr>
              <a:t>Again – this is primarily aimed at having businesses or employers out there take a proactive, preventative approach. To design work, and systems of work, and conditions at work, and to implement and maintain all of that in such a way that psychosocial hazards are eliminated if practicable, and if not, then the risk needs to be </a:t>
            </a:r>
            <a:r>
              <a:rPr lang="en-US" dirty="0" err="1">
                <a:cs typeface="Calibri"/>
              </a:rPr>
              <a:t>minimised</a:t>
            </a:r>
            <a:r>
              <a:rPr lang="en-US" dirty="0">
                <a:cs typeface="Calibri"/>
              </a:rPr>
              <a:t>, SFAIRP.</a:t>
            </a:r>
          </a:p>
          <a:p>
            <a:endParaRPr lang="en-US" dirty="0">
              <a:cs typeface="Calibri"/>
            </a:endParaRPr>
          </a:p>
          <a:p>
            <a:r>
              <a:rPr lang="en-US" dirty="0">
                <a:cs typeface="Calibri"/>
              </a:rPr>
              <a:t>These clauses that I’ve talked about are the new ones, in the Regulation, which took effect from 1 October 2022 – but you’ll notice that the picture on the RHS is the front cover of the COP.</a:t>
            </a:r>
          </a:p>
          <a:p>
            <a:r>
              <a:rPr lang="en-US" dirty="0">
                <a:cs typeface="Calibri"/>
              </a:rPr>
              <a:t>I’ve put that </a:t>
            </a:r>
            <a:r>
              <a:rPr lang="en-US">
                <a:cs typeface="Calibri"/>
              </a:rPr>
              <a:t>there because the COP </a:t>
            </a:r>
            <a:r>
              <a:rPr lang="en-US" dirty="0">
                <a:cs typeface="Calibri"/>
              </a:rPr>
              <a:t>tells us practicable ways of achieving all of this.</a:t>
            </a:r>
          </a:p>
        </p:txBody>
      </p:sp>
      <p:sp>
        <p:nvSpPr>
          <p:cNvPr id="4" name="Slide Number Placeholder 3"/>
          <p:cNvSpPr>
            <a:spLocks noGrp="1"/>
          </p:cNvSpPr>
          <p:nvPr>
            <p:ph type="sldNum" sz="quarter" idx="5"/>
          </p:nvPr>
        </p:nvSpPr>
        <p:spPr/>
        <p:txBody>
          <a:bodyPr/>
          <a:lstStyle/>
          <a:p>
            <a:fld id="{B07158C4-A119-4B78-9DE8-A50001BC31DC}" type="slidenum">
              <a:rPr lang="en-AU" smtClean="0"/>
              <a:t>8</a:t>
            </a:fld>
            <a:endParaRPr lang="en-AU"/>
          </a:p>
        </p:txBody>
      </p:sp>
    </p:spTree>
    <p:extLst>
      <p:ext uri="{BB962C8B-B14F-4D97-AF65-F5344CB8AC3E}">
        <p14:creationId xmlns:p14="http://schemas.microsoft.com/office/powerpoint/2010/main" val="3376279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dirty="0"/>
              <a:t>So the code of practice is designed to show industry, workers and unions - what is a mentally healthy workplace? </a:t>
            </a:r>
          </a:p>
          <a:p>
            <a:endParaRPr lang="en-AU" sz="1000" dirty="0"/>
          </a:p>
          <a:p>
            <a:r>
              <a:rPr lang="en-AU" sz="1000" dirty="0"/>
              <a:t>Picture on RHS shows the main pillars  A mentally healthy workplace is one where both business leaders and their workers </a:t>
            </a:r>
            <a:r>
              <a:rPr lang="en-AU" sz="1000" b="1" dirty="0"/>
              <a:t>promote</a:t>
            </a:r>
            <a:r>
              <a:rPr lang="en-AU" sz="1000" dirty="0"/>
              <a:t> the importance of mental wellbeing and healthy practices, proactively and systematically </a:t>
            </a:r>
            <a:r>
              <a:rPr lang="en-AU" sz="1000" b="1" dirty="0"/>
              <a:t>prevent</a:t>
            </a:r>
            <a:r>
              <a:rPr lang="en-AU" sz="1000" dirty="0"/>
              <a:t> harm by identifying psychological hazards, </a:t>
            </a:r>
            <a:r>
              <a:rPr lang="en-AU" sz="1000" b="1" dirty="0"/>
              <a:t>act early</a:t>
            </a:r>
            <a:r>
              <a:rPr lang="en-AU" sz="1000" dirty="0"/>
              <a:t> when risks or harm occur, and </a:t>
            </a:r>
            <a:r>
              <a:rPr lang="en-AU" sz="1000" b="1" dirty="0"/>
              <a:t>support recovery </a:t>
            </a:r>
            <a:r>
              <a:rPr lang="en-AU" sz="1000" dirty="0"/>
              <a:t>from ill mental health. Work is designed to be safe and a positive workplace culture exists where workers feel valued and engaged.</a:t>
            </a:r>
          </a:p>
          <a:p>
            <a:endParaRPr lang="en-AU" sz="1000" dirty="0"/>
          </a:p>
          <a:p>
            <a:r>
              <a:rPr lang="en-AU" sz="1000" dirty="0"/>
              <a:t>It’s a workplace where </a:t>
            </a:r>
            <a:r>
              <a:rPr lang="en-AU" sz="1000" b="1" dirty="0">
                <a:solidFill>
                  <a:srgbClr val="202124"/>
                </a:solidFill>
              </a:rPr>
              <a:t>people look forward to attending</a:t>
            </a:r>
            <a:r>
              <a:rPr lang="en-AU" sz="1000" dirty="0">
                <a:solidFill>
                  <a:srgbClr val="202124"/>
                </a:solidFill>
              </a:rPr>
              <a:t>, are open to individuals' needs, and where employees and managers are flexible and supportive of each other.</a:t>
            </a:r>
          </a:p>
          <a:p>
            <a:endParaRPr lang="en-AU" sz="1000" dirty="0">
              <a:solidFill>
                <a:srgbClr val="202124"/>
              </a:solidFill>
            </a:endParaRPr>
          </a:p>
          <a:p>
            <a:r>
              <a:rPr lang="en-AU" sz="1000" dirty="0">
                <a:solidFill>
                  <a:srgbClr val="202124"/>
                </a:solidFill>
              </a:rPr>
              <a:t>If I had to talk about where the most gaps are in these pillars – it’s in harm prevention, being proactive.</a:t>
            </a:r>
          </a:p>
          <a:p>
            <a:endParaRPr lang="en-AU" sz="1000" dirty="0">
              <a:solidFill>
                <a:srgbClr val="202124"/>
              </a:solidFill>
            </a:endParaRPr>
          </a:p>
          <a:p>
            <a:pPr defTabSz="2021381">
              <a:defRPr/>
            </a:pPr>
            <a:r>
              <a:rPr lang="en-AU" sz="1000" dirty="0"/>
              <a:t>One of the problems in dealing with workplace bullying that SafeWork as the WHS Regulator has, and to a degree the PSA will have as the employee association or Union, is that we often only find out about psychosocial hazards – bullying - conflict - relationship damage and injuries that result, when everything has already gone downhill, and exploded. At that point, it can be hard to sort out. Factions have developed, there might be trust issues, behaviours on both sides can get worse. </a:t>
            </a:r>
          </a:p>
          <a:p>
            <a:pPr defTabSz="2021381">
              <a:defRPr/>
            </a:pPr>
            <a:r>
              <a:rPr lang="en-AU" sz="1000" dirty="0"/>
              <a:t>Have any of you seen situations like this in your workplace?</a:t>
            </a:r>
          </a:p>
          <a:p>
            <a:pPr defTabSz="2021381">
              <a:defRPr/>
            </a:pPr>
            <a:r>
              <a:rPr lang="en-AU" sz="1000" dirty="0"/>
              <a:t>It’s challenging to deal with… for everyone. Managers, workers, their colleagues, the union, the regulator… it’s not impossible, but it’s hard.</a:t>
            </a:r>
          </a:p>
          <a:p>
            <a:pPr defTabSz="2021381">
              <a:defRPr/>
            </a:pPr>
            <a:r>
              <a:rPr lang="en-AU" sz="1000" dirty="0"/>
              <a:t>I’m not telling you this to say it’s all too hard, it’s not. We can still make a difference. We can help identify the underlying causes or risk factors, and hopefully get these addressed. We can try and shift the focus to controlling risk and mending relationships rather than just taking sides and the fight.</a:t>
            </a:r>
          </a:p>
          <a:p>
            <a:pPr defTabSz="2021381">
              <a:defRPr/>
            </a:pPr>
            <a:endParaRPr lang="en-AU" sz="1000" dirty="0"/>
          </a:p>
          <a:p>
            <a:pPr defTabSz="2021381">
              <a:defRPr/>
            </a:pPr>
            <a:r>
              <a:rPr lang="en-AU" sz="1000" dirty="0"/>
              <a:t>But the biggest and most important way to make a difference is to help stop situations escalating to the point of explosion – which means getting in early.</a:t>
            </a:r>
          </a:p>
          <a:p>
            <a:pPr defTabSz="2021381">
              <a:defRPr/>
            </a:pPr>
            <a:r>
              <a:rPr lang="en-AU" sz="1000" dirty="0"/>
              <a:t>Who do you think is best placed to do this?</a:t>
            </a:r>
          </a:p>
          <a:p>
            <a:endParaRPr lang="en-AU" dirty="0"/>
          </a:p>
        </p:txBody>
      </p:sp>
      <p:sp>
        <p:nvSpPr>
          <p:cNvPr id="4" name="Slide Number Placeholder 3"/>
          <p:cNvSpPr>
            <a:spLocks noGrp="1"/>
          </p:cNvSpPr>
          <p:nvPr>
            <p:ph type="sldNum" sz="quarter" idx="5"/>
          </p:nvPr>
        </p:nvSpPr>
        <p:spPr/>
        <p:txBody>
          <a:bodyPr/>
          <a:lstStyle/>
          <a:p>
            <a:fld id="{4D0031DD-0721-44BA-B10E-3247A679224B}" type="slidenum">
              <a:rPr lang="en-AU" smtClean="0"/>
              <a:t>9</a:t>
            </a:fld>
            <a:endParaRPr lang="en-AU"/>
          </a:p>
        </p:txBody>
      </p:sp>
    </p:spTree>
    <p:extLst>
      <p:ext uri="{BB962C8B-B14F-4D97-AF65-F5344CB8AC3E}">
        <p14:creationId xmlns:p14="http://schemas.microsoft.com/office/powerpoint/2010/main" val="2502888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4FAFE0EF-6D08-4FD2-A682-B9FB8E641E2A}"/>
              </a:ext>
            </a:extLst>
          </p:cNvPr>
          <p:cNvSpPr>
            <a:spLocks noGrp="1"/>
          </p:cNvSpPr>
          <p:nvPr>
            <p:ph type="sldNum" sz="quarter" idx="11"/>
          </p:nvPr>
        </p:nvSpPr>
        <p:spPr/>
        <p:txBody>
          <a:bodyPr/>
          <a:lstStyle/>
          <a:p>
            <a:fld id="{6445CA75-65CF-428D-AAFD-249FBBE0F4CE}" type="slidenum">
              <a:rPr lang="en-GB" smtClean="0"/>
              <a:pPr/>
              <a:t>‹#›</a:t>
            </a:fld>
            <a:endParaRPr lang="en-GB"/>
          </a:p>
        </p:txBody>
      </p:sp>
      <p:sp>
        <p:nvSpPr>
          <p:cNvPr id="5" name="Footer Placeholder 4">
            <a:extLst>
              <a:ext uri="{FF2B5EF4-FFF2-40B4-BE49-F238E27FC236}">
                <a16:creationId xmlns:a16="http://schemas.microsoft.com/office/drawing/2014/main" id="{FAADFE60-5AD8-457E-9732-7397A5F36697}"/>
              </a:ext>
            </a:extLst>
          </p:cNvPr>
          <p:cNvSpPr>
            <a:spLocks noGrp="1"/>
          </p:cNvSpPr>
          <p:nvPr>
            <p:ph type="ftr" sz="quarter" idx="3"/>
          </p:nvPr>
        </p:nvSpPr>
        <p:spPr>
          <a:xfrm>
            <a:off x="5490862" y="4874042"/>
            <a:ext cx="3086100" cy="115416"/>
          </a:xfrm>
          <a:prstGeom prst="rect">
            <a:avLst/>
          </a:prstGeom>
        </p:spPr>
        <p:txBody>
          <a:bodyPr vert="horz" lIns="0" tIns="0" rIns="0" bIns="0" rtlCol="0" anchor="b">
            <a:spAutoFit/>
          </a:bodyPr>
          <a:lstStyle>
            <a:lvl1pPr algn="r">
              <a:defRPr sz="750">
                <a:solidFill>
                  <a:schemeClr val="tx1">
                    <a:tint val="75000"/>
                  </a:schemeClr>
                </a:solidFill>
              </a:defRPr>
            </a:lvl1pPr>
          </a:lstStyle>
          <a:p>
            <a:r>
              <a:rPr lang="en-AU"/>
              <a:t>Draft code of practice on managing the risks to psychological health</a:t>
            </a:r>
            <a:endParaRPr lang="en-GB"/>
          </a:p>
        </p:txBody>
      </p:sp>
    </p:spTree>
    <p:extLst>
      <p:ext uri="{BB962C8B-B14F-4D97-AF65-F5344CB8AC3E}">
        <p14:creationId xmlns:p14="http://schemas.microsoft.com/office/powerpoint/2010/main" val="112791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3 Column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AU"/>
          </a:p>
        </p:txBody>
      </p:sp>
      <p:sp>
        <p:nvSpPr>
          <p:cNvPr id="12" name="Text Placeholder 8"/>
          <p:cNvSpPr>
            <a:spLocks noGrp="1"/>
          </p:cNvSpPr>
          <p:nvPr>
            <p:ph type="body" sz="quarter" idx="14"/>
          </p:nvPr>
        </p:nvSpPr>
        <p:spPr>
          <a:xfrm>
            <a:off x="432000" y="1305561"/>
            <a:ext cx="2602452" cy="3037839"/>
          </a:xfrm>
          <a:prstGeom prst="rect">
            <a:avLst/>
          </a:prstGeom>
        </p:spPr>
        <p:txBody>
          <a:bodyPr lIns="0" tIns="0" rIns="0" bIns="0"/>
          <a:lstStyle>
            <a:lvl1pPr marL="0" indent="0">
              <a:buFontTx/>
              <a:buNone/>
              <a:defRPr sz="1800" b="1" baseline="0">
                <a:solidFill>
                  <a:schemeClr val="accent1"/>
                </a:solidFill>
              </a:defRPr>
            </a:lvl1pPr>
            <a:lvl2pPr marL="0" indent="0">
              <a:spcBef>
                <a:spcPts val="384"/>
              </a:spcBef>
              <a:buFontTx/>
              <a:buNone/>
              <a:defRPr sz="1400"/>
            </a:lvl2pPr>
            <a:lvl3pPr marL="0">
              <a:buClr>
                <a:schemeClr val="accent1"/>
              </a:buClr>
              <a:defRPr sz="1400"/>
            </a:lvl3pPr>
            <a:lvl4pPr marL="360000" indent="-180000">
              <a:buClr>
                <a:schemeClr val="accent1"/>
              </a:buClr>
              <a:buFont typeface="Arial" panose="020B0604020202020204" pitchFamily="34" charset="0"/>
              <a:buChar char="•"/>
              <a:defRPr sz="1200"/>
            </a:lvl4pPr>
            <a:lvl5pPr marL="540000">
              <a:buClr>
                <a:schemeClr val="accent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8"/>
          <p:cNvSpPr>
            <a:spLocks noGrp="1"/>
          </p:cNvSpPr>
          <p:nvPr>
            <p:ph type="body" sz="quarter" idx="15"/>
          </p:nvPr>
        </p:nvSpPr>
        <p:spPr>
          <a:xfrm>
            <a:off x="3270774" y="1305561"/>
            <a:ext cx="2602452" cy="3038400"/>
          </a:xfrm>
          <a:prstGeom prst="rect">
            <a:avLst/>
          </a:prstGeom>
        </p:spPr>
        <p:txBody>
          <a:bodyPr lIns="0" tIns="0" rIns="0" bIns="0"/>
          <a:lstStyle>
            <a:lvl1pPr marL="0" indent="0">
              <a:buFontTx/>
              <a:buNone/>
              <a:defRPr sz="1800" b="1" baseline="0">
                <a:solidFill>
                  <a:schemeClr val="accent1"/>
                </a:solidFill>
              </a:defRPr>
            </a:lvl1pPr>
            <a:lvl2pPr marL="0" indent="0">
              <a:spcBef>
                <a:spcPts val="384"/>
              </a:spcBef>
              <a:buFontTx/>
              <a:buNone/>
              <a:defRPr sz="1600"/>
            </a:lvl2pPr>
            <a:lvl3pPr marL="0">
              <a:buClr>
                <a:schemeClr val="accent1"/>
              </a:buClr>
              <a:defRPr sz="1600"/>
            </a:lvl3pPr>
            <a:lvl4pPr marL="360000" indent="-180000">
              <a:buClr>
                <a:schemeClr val="accent1"/>
              </a:buClr>
              <a:buFont typeface="Arial" panose="020B0604020202020204" pitchFamily="34" charset="0"/>
              <a:buChar char="•"/>
              <a:defRPr sz="1200"/>
            </a:lvl4pPr>
            <a:lvl5pPr marL="540000">
              <a:buClr>
                <a:schemeClr val="accent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ext Placeholder 8"/>
          <p:cNvSpPr>
            <a:spLocks noGrp="1"/>
          </p:cNvSpPr>
          <p:nvPr>
            <p:ph type="body" sz="quarter" idx="16"/>
          </p:nvPr>
        </p:nvSpPr>
        <p:spPr>
          <a:xfrm>
            <a:off x="6109548" y="1305561"/>
            <a:ext cx="2602452" cy="3038400"/>
          </a:xfrm>
          <a:prstGeom prst="rect">
            <a:avLst/>
          </a:prstGeom>
        </p:spPr>
        <p:txBody>
          <a:bodyPr lIns="0" tIns="0" rIns="0" bIns="0"/>
          <a:lstStyle>
            <a:lvl1pPr marL="0" indent="0">
              <a:buFontTx/>
              <a:buNone/>
              <a:defRPr sz="1800" b="1" baseline="0">
                <a:solidFill>
                  <a:schemeClr val="accent1"/>
                </a:solidFill>
              </a:defRPr>
            </a:lvl1pPr>
            <a:lvl2pPr marL="0" indent="0">
              <a:spcBef>
                <a:spcPts val="384"/>
              </a:spcBef>
              <a:buFontTx/>
              <a:buNone/>
              <a:defRPr sz="1400"/>
            </a:lvl2pPr>
            <a:lvl3pPr marL="0">
              <a:buClr>
                <a:schemeClr val="accent1"/>
              </a:buClr>
              <a:defRPr sz="1400"/>
            </a:lvl3pPr>
            <a:lvl4pPr marL="360000" indent="-180000">
              <a:buClr>
                <a:schemeClr val="accent1"/>
              </a:buClr>
              <a:buFont typeface="Arial" panose="020B0604020202020204" pitchFamily="34" charset="0"/>
              <a:buChar char="•"/>
              <a:defRPr sz="1200"/>
            </a:lvl4pPr>
            <a:lvl5pPr marL="540000">
              <a:buClr>
                <a:schemeClr val="accent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41127" y="4634586"/>
            <a:ext cx="349210" cy="377008"/>
          </a:xfrm>
          <a:prstGeom prst="rect">
            <a:avLst/>
          </a:prstGeom>
        </p:spPr>
      </p:pic>
    </p:spTree>
    <p:extLst>
      <p:ext uri="{BB962C8B-B14F-4D97-AF65-F5344CB8AC3E}">
        <p14:creationId xmlns:p14="http://schemas.microsoft.com/office/powerpoint/2010/main" val="168124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3 image Column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AU"/>
          </a:p>
        </p:txBody>
      </p:sp>
      <p:sp>
        <p:nvSpPr>
          <p:cNvPr id="12" name="Text Placeholder 8"/>
          <p:cNvSpPr>
            <a:spLocks noGrp="1"/>
          </p:cNvSpPr>
          <p:nvPr>
            <p:ph type="body" sz="quarter" idx="14"/>
          </p:nvPr>
        </p:nvSpPr>
        <p:spPr>
          <a:xfrm>
            <a:off x="432000" y="2697480"/>
            <a:ext cx="2602452" cy="1609920"/>
          </a:xfrm>
          <a:prstGeom prst="rect">
            <a:avLst/>
          </a:prstGeom>
        </p:spPr>
        <p:txBody>
          <a:bodyPr lIns="0" tIns="0" rIns="0" bIns="0"/>
          <a:lstStyle>
            <a:lvl1pPr marL="0" indent="0">
              <a:buFontTx/>
              <a:buNone/>
              <a:defRPr sz="1800" b="1" baseline="0">
                <a:solidFill>
                  <a:schemeClr val="accent1"/>
                </a:solidFill>
              </a:defRPr>
            </a:lvl1pPr>
            <a:lvl2pPr marL="0" indent="0">
              <a:spcBef>
                <a:spcPts val="384"/>
              </a:spcBef>
              <a:buFontTx/>
              <a:buNone/>
              <a:defRPr sz="1400"/>
            </a:lvl2pPr>
            <a:lvl3pPr marL="0">
              <a:buClr>
                <a:schemeClr val="accent1"/>
              </a:buClr>
              <a:defRPr sz="1400"/>
            </a:lvl3pPr>
            <a:lvl4pPr marL="360000" indent="-180000">
              <a:buClr>
                <a:schemeClr val="accent1"/>
              </a:buClr>
              <a:buFont typeface="Arial" panose="020B0604020202020204" pitchFamily="34" charset="0"/>
              <a:buChar char="•"/>
              <a:defRPr sz="1200"/>
            </a:lvl4pPr>
            <a:lvl5pPr marL="540000">
              <a:buClr>
                <a:schemeClr val="accent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8"/>
          <p:cNvSpPr>
            <a:spLocks noGrp="1"/>
          </p:cNvSpPr>
          <p:nvPr>
            <p:ph type="body" sz="quarter" idx="15"/>
          </p:nvPr>
        </p:nvSpPr>
        <p:spPr>
          <a:xfrm>
            <a:off x="3270774" y="2697480"/>
            <a:ext cx="2602452" cy="1609920"/>
          </a:xfrm>
          <a:prstGeom prst="rect">
            <a:avLst/>
          </a:prstGeom>
        </p:spPr>
        <p:txBody>
          <a:bodyPr lIns="0" tIns="0" rIns="0" bIns="0"/>
          <a:lstStyle>
            <a:lvl1pPr marL="0" indent="0">
              <a:buFontTx/>
              <a:buNone/>
              <a:defRPr sz="1800" b="1" baseline="0">
                <a:solidFill>
                  <a:schemeClr val="accent1"/>
                </a:solidFill>
              </a:defRPr>
            </a:lvl1pPr>
            <a:lvl2pPr marL="0" indent="0">
              <a:spcBef>
                <a:spcPts val="384"/>
              </a:spcBef>
              <a:buFontTx/>
              <a:buNone/>
              <a:defRPr sz="1400"/>
            </a:lvl2pPr>
            <a:lvl3pPr marL="0">
              <a:buClr>
                <a:schemeClr val="accent1"/>
              </a:buClr>
              <a:defRPr sz="1400"/>
            </a:lvl3pPr>
            <a:lvl4pPr marL="360000" indent="-180000">
              <a:buClr>
                <a:schemeClr val="accent1"/>
              </a:buClr>
              <a:buFont typeface="Arial" panose="020B0604020202020204" pitchFamily="34" charset="0"/>
              <a:buChar char="•"/>
              <a:defRPr sz="1200"/>
            </a:lvl4pPr>
            <a:lvl5pPr marL="540000">
              <a:buClr>
                <a:schemeClr val="accent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ext Placeholder 8"/>
          <p:cNvSpPr>
            <a:spLocks noGrp="1"/>
          </p:cNvSpPr>
          <p:nvPr>
            <p:ph type="body" sz="quarter" idx="16"/>
          </p:nvPr>
        </p:nvSpPr>
        <p:spPr>
          <a:xfrm>
            <a:off x="6109548" y="2697480"/>
            <a:ext cx="2602452" cy="1609920"/>
          </a:xfrm>
          <a:prstGeom prst="rect">
            <a:avLst/>
          </a:prstGeom>
        </p:spPr>
        <p:txBody>
          <a:bodyPr lIns="0" tIns="0" rIns="0" bIns="0"/>
          <a:lstStyle>
            <a:lvl1pPr marL="0" indent="0">
              <a:buFontTx/>
              <a:buNone/>
              <a:defRPr sz="1800" b="1" baseline="0">
                <a:solidFill>
                  <a:schemeClr val="accent1"/>
                </a:solidFill>
              </a:defRPr>
            </a:lvl1pPr>
            <a:lvl2pPr marL="0" indent="0">
              <a:spcBef>
                <a:spcPts val="384"/>
              </a:spcBef>
              <a:buFontTx/>
              <a:buNone/>
              <a:defRPr sz="1400"/>
            </a:lvl2pPr>
            <a:lvl3pPr marL="0">
              <a:buClr>
                <a:schemeClr val="accent1"/>
              </a:buClr>
              <a:defRPr sz="1400"/>
            </a:lvl3pPr>
            <a:lvl4pPr marL="360000" indent="-180000">
              <a:buClr>
                <a:schemeClr val="accent1"/>
              </a:buClr>
              <a:buFont typeface="Arial" panose="020B0604020202020204" pitchFamily="34" charset="0"/>
              <a:buChar char="•"/>
              <a:defRPr sz="1200"/>
            </a:lvl4pPr>
            <a:lvl5pPr marL="540000">
              <a:buClr>
                <a:schemeClr val="accent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quarter" idx="19"/>
          </p:nvPr>
        </p:nvSpPr>
        <p:spPr>
          <a:xfrm>
            <a:off x="3270250" y="1303735"/>
            <a:ext cx="2603500" cy="1260000"/>
          </a:xfrm>
          <a:prstGeom prst="rect">
            <a:avLst/>
          </a:prstGeom>
        </p:spPr>
        <p:txBody>
          <a:bodyPr/>
          <a:lstStyle>
            <a:lvl5pPr marL="720000" indent="0">
              <a:buNone/>
              <a:defRPr/>
            </a:lvl5pPr>
          </a:lstStyle>
          <a:p>
            <a:pPr lvl="4"/>
            <a:endParaRPr lang="en-AU"/>
          </a:p>
        </p:txBody>
      </p:sp>
      <p:sp>
        <p:nvSpPr>
          <p:cNvPr id="15" name="Content Placeholder 3"/>
          <p:cNvSpPr>
            <a:spLocks noGrp="1"/>
          </p:cNvSpPr>
          <p:nvPr>
            <p:ph sz="quarter" idx="20"/>
          </p:nvPr>
        </p:nvSpPr>
        <p:spPr>
          <a:xfrm>
            <a:off x="432000" y="1317149"/>
            <a:ext cx="2603500" cy="1260000"/>
          </a:xfrm>
          <a:prstGeom prst="rect">
            <a:avLst/>
          </a:prstGeom>
        </p:spPr>
        <p:txBody>
          <a:bodyPr/>
          <a:lstStyle>
            <a:lvl5pPr marL="720000" indent="0">
              <a:buNone/>
              <a:defRPr/>
            </a:lvl5pPr>
          </a:lstStyle>
          <a:p>
            <a:pPr lvl="4"/>
            <a:endParaRPr lang="en-AU"/>
          </a:p>
        </p:txBody>
      </p:sp>
      <p:sp>
        <p:nvSpPr>
          <p:cNvPr id="16" name="Content Placeholder 3"/>
          <p:cNvSpPr>
            <a:spLocks noGrp="1"/>
          </p:cNvSpPr>
          <p:nvPr>
            <p:ph sz="quarter" idx="21"/>
          </p:nvPr>
        </p:nvSpPr>
        <p:spPr>
          <a:xfrm>
            <a:off x="6108500" y="1317149"/>
            <a:ext cx="2603500" cy="1260000"/>
          </a:xfrm>
          <a:prstGeom prst="rect">
            <a:avLst/>
          </a:prstGeom>
        </p:spPr>
        <p:txBody>
          <a:bodyPr/>
          <a:lstStyle>
            <a:lvl5pPr marL="720000" indent="0">
              <a:buNone/>
              <a:defRPr/>
            </a:lvl5pPr>
          </a:lstStyle>
          <a:p>
            <a:pPr lvl="4"/>
            <a:endParaRPr lang="en-AU"/>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41127" y="4634586"/>
            <a:ext cx="349210" cy="377008"/>
          </a:xfrm>
          <a:prstGeom prst="rect">
            <a:avLst/>
          </a:prstGeom>
        </p:spPr>
      </p:pic>
    </p:spTree>
    <p:extLst>
      <p:ext uri="{BB962C8B-B14F-4D97-AF65-F5344CB8AC3E}">
        <p14:creationId xmlns:p14="http://schemas.microsoft.com/office/powerpoint/2010/main" val="2059284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ck page - Presenter">
    <p:spTree>
      <p:nvGrpSpPr>
        <p:cNvPr id="1" name=""/>
        <p:cNvGrpSpPr/>
        <p:nvPr/>
      </p:nvGrpSpPr>
      <p:grpSpPr>
        <a:xfrm>
          <a:off x="0" y="0"/>
          <a:ext cx="0" cy="0"/>
          <a:chOff x="0" y="0"/>
          <a:chExt cx="0" cy="0"/>
        </a:xfrm>
      </p:grpSpPr>
      <p:sp>
        <p:nvSpPr>
          <p:cNvPr id="3" name="Rectangle 2"/>
          <p:cNvSpPr/>
          <p:nvPr/>
        </p:nvSpPr>
        <p:spPr>
          <a:xfrm>
            <a:off x="0" y="1"/>
            <a:ext cx="9144000" cy="5143500"/>
          </a:xfrm>
          <a:prstGeom prst="rect">
            <a:avLst/>
          </a:prstGeom>
          <a:solidFill>
            <a:srgbClr val="2C414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217747"/>
            <a:ext cx="9144000" cy="83703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4472" y="4484491"/>
            <a:ext cx="607856" cy="492182"/>
          </a:xfrm>
          <a:prstGeom prst="rect">
            <a:avLst/>
          </a:prstGeom>
        </p:spPr>
      </p:pic>
      <p:sp>
        <p:nvSpPr>
          <p:cNvPr id="6" name="Rectangle 5"/>
          <p:cNvSpPr/>
          <p:nvPr userDrawn="1"/>
        </p:nvSpPr>
        <p:spPr>
          <a:xfrm>
            <a:off x="0" y="1"/>
            <a:ext cx="9144000" cy="5143500"/>
          </a:xfrm>
          <a:prstGeom prst="rect">
            <a:avLst/>
          </a:prstGeom>
          <a:solidFill>
            <a:srgbClr val="2C414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9" name="Text Placeholder 8"/>
          <p:cNvSpPr>
            <a:spLocks noGrp="1"/>
          </p:cNvSpPr>
          <p:nvPr>
            <p:ph type="body" sz="quarter" idx="10" hasCustomPrompt="1"/>
          </p:nvPr>
        </p:nvSpPr>
        <p:spPr>
          <a:xfrm>
            <a:off x="609601" y="680720"/>
            <a:ext cx="7355840" cy="2367280"/>
          </a:xfrm>
          <a:prstGeom prst="rect">
            <a:avLst/>
          </a:prstGeom>
        </p:spPr>
        <p:txBody>
          <a:bodyPr lIns="0" tIns="0" rIns="0" bIns="0" anchor="b"/>
          <a:lstStyle>
            <a:lvl1pPr marL="0" indent="0">
              <a:spcBef>
                <a:spcPts val="0"/>
              </a:spcBef>
              <a:buFontTx/>
              <a:buNone/>
              <a:defRPr sz="1800">
                <a:solidFill>
                  <a:schemeClr val="bg1"/>
                </a:solidFill>
              </a:defRPr>
            </a:lvl1pPr>
            <a:lvl2pPr marL="180000" indent="0">
              <a:buFontTx/>
              <a:buNone/>
              <a:defRPr>
                <a:solidFill>
                  <a:schemeClr val="bg1"/>
                </a:solidFill>
              </a:defRPr>
            </a:lvl2pPr>
            <a:lvl3pPr marL="360000" indent="0">
              <a:buFontTx/>
              <a:buNone/>
              <a:defRPr>
                <a:solidFill>
                  <a:schemeClr val="bg1"/>
                </a:solidFill>
              </a:defRPr>
            </a:lvl3pPr>
            <a:lvl4pPr marL="540000" indent="0">
              <a:buFontTx/>
              <a:buNone/>
              <a:defRPr>
                <a:solidFill>
                  <a:schemeClr val="bg1"/>
                </a:solidFill>
              </a:defRPr>
            </a:lvl4pPr>
            <a:lvl5pPr marL="720000" indent="0">
              <a:buFontTx/>
              <a:buNone/>
              <a:defRPr>
                <a:solidFill>
                  <a:schemeClr val="bg1"/>
                </a:solidFill>
              </a:defRPr>
            </a:lvl5pPr>
          </a:lstStyle>
          <a:p>
            <a:pPr lvl="0"/>
            <a:r>
              <a:rPr lang="en-US"/>
              <a:t>Presenter name</a:t>
            </a:r>
          </a:p>
          <a:p>
            <a:pPr lvl="0"/>
            <a:r>
              <a:rPr lang="en-US"/>
              <a:t>Contact information</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08968" y="4484492"/>
            <a:ext cx="453360" cy="489449"/>
          </a:xfrm>
          <a:prstGeom prst="rect">
            <a:avLst/>
          </a:prstGeom>
        </p:spPr>
      </p:pic>
      <p:grpSp>
        <p:nvGrpSpPr>
          <p:cNvPr id="11" name="Group 10"/>
          <p:cNvGrpSpPr/>
          <p:nvPr userDrawn="1"/>
        </p:nvGrpSpPr>
        <p:grpSpPr>
          <a:xfrm>
            <a:off x="2" y="3215633"/>
            <a:ext cx="9143998" cy="839146"/>
            <a:chOff x="2" y="3212834"/>
            <a:chExt cx="9439636" cy="839146"/>
          </a:xfrm>
        </p:grpSpPr>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r="62703"/>
            <a:stretch/>
          </p:blipFill>
          <p:spPr>
            <a:xfrm>
              <a:off x="6875329" y="3212834"/>
              <a:ext cx="2564309" cy="839146"/>
            </a:xfrm>
            <a:prstGeom prst="rect">
              <a:avLst/>
            </a:prstGeom>
          </p:spPr>
        </p:pic>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3212834"/>
              <a:ext cx="6875327" cy="839146"/>
            </a:xfrm>
            <a:prstGeom prst="rect">
              <a:avLst/>
            </a:prstGeom>
          </p:spPr>
        </p:pic>
      </p:grpSp>
    </p:spTree>
    <p:extLst>
      <p:ext uri="{BB962C8B-B14F-4D97-AF65-F5344CB8AC3E}">
        <p14:creationId xmlns:p14="http://schemas.microsoft.com/office/powerpoint/2010/main" val="1877478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ck page Imag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5143500"/>
          </a:xfrm>
          <a:prstGeom prst="rect">
            <a:avLst/>
          </a:prstGeom>
        </p:spPr>
        <p:txBody>
          <a:bodyPr/>
          <a:lstStyle/>
          <a:p>
            <a:endParaRPr lang="en-AU"/>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41127" y="4634586"/>
            <a:ext cx="349210" cy="377008"/>
          </a:xfrm>
          <a:prstGeom prst="rect">
            <a:avLst/>
          </a:prstGeom>
        </p:spPr>
      </p:pic>
      <p:grpSp>
        <p:nvGrpSpPr>
          <p:cNvPr id="8" name="Group 7"/>
          <p:cNvGrpSpPr>
            <a:grpSpLocks noChangeAspect="1"/>
          </p:cNvGrpSpPr>
          <p:nvPr userDrawn="1"/>
        </p:nvGrpSpPr>
        <p:grpSpPr>
          <a:xfrm>
            <a:off x="4" y="3217747"/>
            <a:ext cx="9144000" cy="558017"/>
            <a:chOff x="4" y="3635375"/>
            <a:chExt cx="8848772" cy="54000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 y="3635375"/>
              <a:ext cx="4424386" cy="540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24390" y="3635375"/>
              <a:ext cx="4424386" cy="540000"/>
            </a:xfrm>
            <a:prstGeom prst="rect">
              <a:avLst/>
            </a:prstGeom>
          </p:spPr>
        </p:pic>
      </p:grpSp>
    </p:spTree>
    <p:extLst>
      <p:ext uri="{BB962C8B-B14F-4D97-AF65-F5344CB8AC3E}">
        <p14:creationId xmlns:p14="http://schemas.microsoft.com/office/powerpoint/2010/main" val="3809477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Pag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3833813"/>
          </a:xfrm>
          <a:prstGeom prst="rect">
            <a:avLst/>
          </a:prstGeom>
        </p:spPr>
        <p:txBody>
          <a:bodyPr/>
          <a:lstStyle>
            <a:lvl1pPr>
              <a:defRPr>
                <a:solidFill>
                  <a:schemeClr val="tx2"/>
                </a:solidFill>
              </a:defRPr>
            </a:lvl1pPr>
          </a:lstStyle>
          <a:p>
            <a:endParaRPr lang="en-AU"/>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94847"/>
            <a:ext cx="9144000" cy="1748653"/>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31614" y="4380661"/>
            <a:ext cx="540000" cy="583637"/>
          </a:xfrm>
          <a:prstGeom prst="rect">
            <a:avLst/>
          </a:prstGeom>
        </p:spPr>
      </p:pic>
    </p:spTree>
    <p:extLst>
      <p:ext uri="{BB962C8B-B14F-4D97-AF65-F5344CB8AC3E}">
        <p14:creationId xmlns:p14="http://schemas.microsoft.com/office/powerpoint/2010/main" val="3058848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39937D-A797-4A74-B576-60C1722C1D93}"/>
              </a:ext>
            </a:extLst>
          </p:cNvPr>
          <p:cNvSpPr>
            <a:spLocks noGrp="1"/>
          </p:cNvSpPr>
          <p:nvPr>
            <p:ph type="sldNum" sz="quarter" idx="12"/>
          </p:nvPr>
        </p:nvSpPr>
        <p:spPr/>
        <p:txBody>
          <a:bodyPr/>
          <a:lstStyle/>
          <a:p>
            <a:fld id="{6445CA75-65CF-428D-AAFD-249FBBE0F4CE}" type="slidenum">
              <a:rPr lang="en-GB" smtClean="0"/>
              <a:t>‹#›</a:t>
            </a:fld>
            <a:endParaRPr lang="en-GB"/>
          </a:p>
        </p:txBody>
      </p:sp>
      <p:sp>
        <p:nvSpPr>
          <p:cNvPr id="3" name="Footer Placeholder 4">
            <a:extLst>
              <a:ext uri="{FF2B5EF4-FFF2-40B4-BE49-F238E27FC236}">
                <a16:creationId xmlns:a16="http://schemas.microsoft.com/office/drawing/2014/main" id="{32A680B6-B210-447B-B7B6-12A9479CD2C5}"/>
              </a:ext>
            </a:extLst>
          </p:cNvPr>
          <p:cNvSpPr>
            <a:spLocks noGrp="1"/>
          </p:cNvSpPr>
          <p:nvPr>
            <p:ph type="ftr" sz="quarter" idx="3"/>
          </p:nvPr>
        </p:nvSpPr>
        <p:spPr>
          <a:xfrm>
            <a:off x="5490862" y="4874042"/>
            <a:ext cx="3086100" cy="115416"/>
          </a:xfrm>
          <a:prstGeom prst="rect">
            <a:avLst/>
          </a:prstGeom>
        </p:spPr>
        <p:txBody>
          <a:bodyPr vert="horz" lIns="0" tIns="0" rIns="0" bIns="0" rtlCol="0" anchor="b">
            <a:spAutoFit/>
          </a:bodyPr>
          <a:lstStyle>
            <a:lvl1pPr algn="r">
              <a:defRPr sz="750">
                <a:solidFill>
                  <a:schemeClr val="tx1">
                    <a:tint val="75000"/>
                  </a:schemeClr>
                </a:solidFill>
              </a:defRPr>
            </a:lvl1pPr>
          </a:lstStyle>
          <a:p>
            <a:r>
              <a:rPr lang="en-AU"/>
              <a:t>Draft code of practice on managing the risks to psychological health</a:t>
            </a:r>
            <a:endParaRPr lang="en-GB"/>
          </a:p>
        </p:txBody>
      </p:sp>
    </p:spTree>
    <p:extLst>
      <p:ext uri="{BB962C8B-B14F-4D97-AF65-F5344CB8AC3E}">
        <p14:creationId xmlns:p14="http://schemas.microsoft.com/office/powerpoint/2010/main" val="162285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78954D-3964-CA45-9CC9-E1BD46614B3B}"/>
              </a:ext>
            </a:extLst>
          </p:cNvPr>
          <p:cNvPicPr>
            <a:picLocks noChangeAspect="1"/>
          </p:cNvPicPr>
          <p:nvPr userDrawn="1"/>
        </p:nvPicPr>
        <p:blipFill rotWithShape="1">
          <a:blip r:embed="rId2"/>
          <a:srcRect l="1223" t="79567" r="1195" b="3155"/>
          <a:stretch/>
        </p:blipFill>
        <p:spPr>
          <a:xfrm>
            <a:off x="-8683" y="3997606"/>
            <a:ext cx="9147334" cy="1145894"/>
          </a:xfrm>
          <a:prstGeom prst="rect">
            <a:avLst/>
          </a:prstGeom>
        </p:spPr>
      </p:pic>
      <p:sp>
        <p:nvSpPr>
          <p:cNvPr id="3" name="Subtitle 2">
            <a:extLst>
              <a:ext uri="{FF2B5EF4-FFF2-40B4-BE49-F238E27FC236}">
                <a16:creationId xmlns:a16="http://schemas.microsoft.com/office/drawing/2014/main" id="{45F7E6DA-FDD8-FD44-9560-2974DDB89AD6}"/>
              </a:ext>
            </a:extLst>
          </p:cNvPr>
          <p:cNvSpPr>
            <a:spLocks noGrp="1"/>
          </p:cNvSpPr>
          <p:nvPr>
            <p:ph type="subTitle" idx="1"/>
          </p:nvPr>
        </p:nvSpPr>
        <p:spPr>
          <a:xfrm>
            <a:off x="326984" y="1688239"/>
            <a:ext cx="8501606" cy="2478647"/>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10" name="Title 1">
            <a:extLst>
              <a:ext uri="{FF2B5EF4-FFF2-40B4-BE49-F238E27FC236}">
                <a16:creationId xmlns:a16="http://schemas.microsoft.com/office/drawing/2014/main" id="{D16FDD85-EE6A-874A-A191-FD232BF7C4AE}"/>
              </a:ext>
            </a:extLst>
          </p:cNvPr>
          <p:cNvSpPr>
            <a:spLocks noGrp="1"/>
          </p:cNvSpPr>
          <p:nvPr>
            <p:ph type="title"/>
          </p:nvPr>
        </p:nvSpPr>
        <p:spPr>
          <a:xfrm>
            <a:off x="256557" y="299887"/>
            <a:ext cx="5351377" cy="994172"/>
          </a:xfrm>
        </p:spPr>
        <p:txBody>
          <a:bodyPr>
            <a:normAutofit/>
          </a:bodyPr>
          <a:lstStyle>
            <a:lvl1pPr>
              <a:defRPr sz="3000">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1042050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 box with 4 quadrant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E5D367-3ECD-4D95-8593-6E37E7633C61}"/>
              </a:ext>
            </a:extLst>
          </p:cNvPr>
          <p:cNvSpPr/>
          <p:nvPr userDrawn="1"/>
        </p:nvSpPr>
        <p:spPr>
          <a:xfrm>
            <a:off x="0" y="1188000"/>
            <a:ext cx="9144000" cy="3942000"/>
          </a:xfrm>
          <a:prstGeom prst="rect">
            <a:avLst/>
          </a:prstGeom>
          <a:solidFill>
            <a:srgbClr val="D1E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 name="Title 1"/>
          <p:cNvSpPr>
            <a:spLocks noGrp="1"/>
          </p:cNvSpPr>
          <p:nvPr>
            <p:ph type="title"/>
          </p:nvPr>
        </p:nvSpPr>
        <p:spPr/>
        <p:txBody>
          <a:bodyPr/>
          <a:lstStyle/>
          <a:p>
            <a:r>
              <a:rPr lang="en-GB"/>
              <a:t>Click to edit Master title style</a:t>
            </a:r>
            <a:endParaRPr lang="en-US"/>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270000" y="4725000"/>
            <a:ext cx="86049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D30AEF18-0048-410F-AB0A-6EBF9EE73C5F}"/>
              </a:ext>
            </a:extLst>
          </p:cNvPr>
          <p:cNvSpPr>
            <a:spLocks noGrp="1"/>
          </p:cNvSpPr>
          <p:nvPr>
            <p:ph type="body" sz="quarter" idx="13"/>
          </p:nvPr>
        </p:nvSpPr>
        <p:spPr>
          <a:xfrm>
            <a:off x="270272" y="1296000"/>
            <a:ext cx="2052000" cy="33075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14" name="Text Placeholder 13">
            <a:extLst>
              <a:ext uri="{FF2B5EF4-FFF2-40B4-BE49-F238E27FC236}">
                <a16:creationId xmlns:a16="http://schemas.microsoft.com/office/drawing/2014/main" id="{79CE6DB5-6EC9-4FCA-8E33-1569637E9BA3}"/>
              </a:ext>
            </a:extLst>
          </p:cNvPr>
          <p:cNvSpPr>
            <a:spLocks noGrp="1"/>
          </p:cNvSpPr>
          <p:nvPr>
            <p:ph type="body" sz="quarter" idx="14"/>
          </p:nvPr>
        </p:nvSpPr>
        <p:spPr>
          <a:xfrm>
            <a:off x="2566759" y="1296591"/>
            <a:ext cx="1458000" cy="1512000"/>
          </a:xfrm>
        </p:spPr>
        <p:txBody>
          <a:bodyPr/>
          <a:lstStyle>
            <a:lvl1pPr>
              <a:defRPr sz="900"/>
            </a:lvl1pPr>
            <a:lvl2pPr>
              <a:defRPr sz="750"/>
            </a:lvl2pPr>
            <a:lvl3pPr>
              <a:defRPr sz="750"/>
            </a:lvl3pPr>
            <a:lvl4pPr>
              <a:defRPr sz="750"/>
            </a:lvl4pPr>
            <a:lvl5pPr>
              <a:defRPr sz="75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16" name="Text Placeholder 13">
            <a:extLst>
              <a:ext uri="{FF2B5EF4-FFF2-40B4-BE49-F238E27FC236}">
                <a16:creationId xmlns:a16="http://schemas.microsoft.com/office/drawing/2014/main" id="{6A0EE890-674F-4513-9B6E-9E8A4D4EE23B}"/>
              </a:ext>
            </a:extLst>
          </p:cNvPr>
          <p:cNvSpPr>
            <a:spLocks noGrp="1"/>
          </p:cNvSpPr>
          <p:nvPr>
            <p:ph type="body" sz="quarter" idx="15"/>
          </p:nvPr>
        </p:nvSpPr>
        <p:spPr>
          <a:xfrm>
            <a:off x="2565000" y="3090221"/>
            <a:ext cx="1458000" cy="1512000"/>
          </a:xfrm>
        </p:spPr>
        <p:txBody>
          <a:bodyPr/>
          <a:lstStyle>
            <a:lvl1pPr>
              <a:defRPr sz="900"/>
            </a:lvl1pPr>
            <a:lvl2pPr>
              <a:defRPr sz="750"/>
            </a:lvl2pPr>
            <a:lvl3pPr>
              <a:defRPr sz="750"/>
            </a:lvl3pPr>
            <a:lvl4pPr>
              <a:defRPr sz="750"/>
            </a:lvl4pPr>
            <a:lvl5pPr>
              <a:defRPr sz="75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cxnSp>
        <p:nvCxnSpPr>
          <p:cNvPr id="18" name="Straight Connector 17">
            <a:extLst>
              <a:ext uri="{FF2B5EF4-FFF2-40B4-BE49-F238E27FC236}">
                <a16:creationId xmlns:a16="http://schemas.microsoft.com/office/drawing/2014/main" id="{DE5F3C85-5357-43EC-A1C1-36604BBB1AF2}"/>
              </a:ext>
            </a:extLst>
          </p:cNvPr>
          <p:cNvCxnSpPr/>
          <p:nvPr userDrawn="1"/>
        </p:nvCxnSpPr>
        <p:spPr>
          <a:xfrm>
            <a:off x="2444516" y="1296001"/>
            <a:ext cx="0" cy="33062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057F61-0899-4B7C-BD2B-3738152A2B7E}"/>
              </a:ext>
            </a:extLst>
          </p:cNvPr>
          <p:cNvCxnSpPr>
            <a:cxnSpLocks/>
          </p:cNvCxnSpPr>
          <p:nvPr userDrawn="1"/>
        </p:nvCxnSpPr>
        <p:spPr>
          <a:xfrm flipH="1">
            <a:off x="2565000" y="2946776"/>
            <a:ext cx="145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C90CB6B-A391-4BF9-8C5A-B72CA862E5A9}"/>
              </a:ext>
            </a:extLst>
          </p:cNvPr>
          <p:cNvCxnSpPr/>
          <p:nvPr userDrawn="1"/>
        </p:nvCxnSpPr>
        <p:spPr>
          <a:xfrm>
            <a:off x="4147002" y="1296001"/>
            <a:ext cx="0" cy="33062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0242911-8827-4F09-B4C0-F5B40262A31E}"/>
              </a:ext>
            </a:extLst>
          </p:cNvPr>
          <p:cNvCxnSpPr/>
          <p:nvPr userDrawn="1"/>
        </p:nvCxnSpPr>
        <p:spPr>
          <a:xfrm>
            <a:off x="6281489" y="1296001"/>
            <a:ext cx="0" cy="33062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Content Placeholder 26">
            <a:extLst>
              <a:ext uri="{FF2B5EF4-FFF2-40B4-BE49-F238E27FC236}">
                <a16:creationId xmlns:a16="http://schemas.microsoft.com/office/drawing/2014/main" id="{9F3CABFF-021D-4DB0-B816-0E2C407AA396}"/>
              </a:ext>
            </a:extLst>
          </p:cNvPr>
          <p:cNvSpPr>
            <a:spLocks noGrp="1"/>
          </p:cNvSpPr>
          <p:nvPr>
            <p:ph sz="quarter" idx="16"/>
          </p:nvPr>
        </p:nvSpPr>
        <p:spPr>
          <a:xfrm>
            <a:off x="4269245" y="1577342"/>
            <a:ext cx="1890000" cy="3039902"/>
          </a:xfrm>
        </p:spPr>
        <p:txBody>
          <a:bodyPr/>
          <a:lstStyle>
            <a:lvl1pPr>
              <a:defRPr sz="900">
                <a:latin typeface="Public Sans SemiBold" pitchFamily="2" charset="0"/>
              </a:defRPr>
            </a:lvl1pPr>
            <a:lvl2pPr>
              <a:defRPr sz="750"/>
            </a:lvl2pPr>
            <a:lvl3pPr>
              <a:defRPr sz="750"/>
            </a:lvl3pPr>
            <a:lvl4pPr>
              <a:defRPr sz="750"/>
            </a:lvl4pPr>
            <a:lvl5pPr>
              <a:defRPr sz="75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28" name="Content Placeholder 26">
            <a:extLst>
              <a:ext uri="{FF2B5EF4-FFF2-40B4-BE49-F238E27FC236}">
                <a16:creationId xmlns:a16="http://schemas.microsoft.com/office/drawing/2014/main" id="{F3D2FA77-52F3-471B-A291-EED89A0DE685}"/>
              </a:ext>
            </a:extLst>
          </p:cNvPr>
          <p:cNvSpPr>
            <a:spLocks noGrp="1"/>
          </p:cNvSpPr>
          <p:nvPr>
            <p:ph sz="quarter" idx="17"/>
          </p:nvPr>
        </p:nvSpPr>
        <p:spPr>
          <a:xfrm>
            <a:off x="6403731" y="1577342"/>
            <a:ext cx="2452269" cy="3039902"/>
          </a:xfrm>
        </p:spPr>
        <p:txBody>
          <a:bodyPr/>
          <a:lstStyle>
            <a:lvl1pPr>
              <a:defRPr sz="900">
                <a:latin typeface="Public Sans SemiBold" pitchFamily="2" charset="0"/>
              </a:defRPr>
            </a:lvl1pPr>
            <a:lvl2pPr>
              <a:defRPr sz="750"/>
            </a:lvl2pPr>
            <a:lvl3pPr>
              <a:defRPr sz="750"/>
            </a:lvl3pPr>
            <a:lvl4pPr>
              <a:defRPr sz="750"/>
            </a:lvl4pPr>
            <a:lvl5pPr>
              <a:defRPr sz="75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30" name="Picture Placeholder 29">
            <a:extLst>
              <a:ext uri="{FF2B5EF4-FFF2-40B4-BE49-F238E27FC236}">
                <a16:creationId xmlns:a16="http://schemas.microsoft.com/office/drawing/2014/main" id="{EA4CE82D-B1F3-42D5-BFC4-5FF9241B02D7}"/>
              </a:ext>
            </a:extLst>
          </p:cNvPr>
          <p:cNvSpPr>
            <a:spLocks noGrp="1"/>
          </p:cNvSpPr>
          <p:nvPr>
            <p:ph type="pic" sz="quarter" idx="18"/>
          </p:nvPr>
        </p:nvSpPr>
        <p:spPr>
          <a:xfrm>
            <a:off x="2958259" y="1715091"/>
            <a:ext cx="675000" cy="675000"/>
          </a:xfrm>
        </p:spPr>
        <p:txBody>
          <a:bodyPr/>
          <a:lstStyle/>
          <a:p>
            <a:r>
              <a:rPr lang="en-GB"/>
              <a:t>Click icon to add picture</a:t>
            </a:r>
            <a:endParaRPr lang="en-AU"/>
          </a:p>
        </p:txBody>
      </p:sp>
      <p:sp>
        <p:nvSpPr>
          <p:cNvPr id="31" name="Picture Placeholder 29">
            <a:extLst>
              <a:ext uri="{FF2B5EF4-FFF2-40B4-BE49-F238E27FC236}">
                <a16:creationId xmlns:a16="http://schemas.microsoft.com/office/drawing/2014/main" id="{FD821410-29F3-4DF7-B1BB-8609C9096EE2}"/>
              </a:ext>
            </a:extLst>
          </p:cNvPr>
          <p:cNvSpPr>
            <a:spLocks noGrp="1"/>
          </p:cNvSpPr>
          <p:nvPr>
            <p:ph type="pic" sz="quarter" idx="19"/>
          </p:nvPr>
        </p:nvSpPr>
        <p:spPr>
          <a:xfrm>
            <a:off x="2956500" y="3508721"/>
            <a:ext cx="675000" cy="675000"/>
          </a:xfrm>
        </p:spPr>
        <p:txBody>
          <a:bodyPr/>
          <a:lstStyle/>
          <a:p>
            <a:r>
              <a:rPr lang="en-GB"/>
              <a:t>Click icon to add picture</a:t>
            </a:r>
            <a:endParaRPr lang="en-AU"/>
          </a:p>
        </p:txBody>
      </p:sp>
      <p:sp>
        <p:nvSpPr>
          <p:cNvPr id="32" name="Text Placeholder 13">
            <a:extLst>
              <a:ext uri="{FF2B5EF4-FFF2-40B4-BE49-F238E27FC236}">
                <a16:creationId xmlns:a16="http://schemas.microsoft.com/office/drawing/2014/main" id="{77997327-1253-41DB-B0DD-0A414715E932}"/>
              </a:ext>
            </a:extLst>
          </p:cNvPr>
          <p:cNvSpPr>
            <a:spLocks noGrp="1"/>
          </p:cNvSpPr>
          <p:nvPr>
            <p:ph type="body" sz="quarter" idx="20" hasCustomPrompt="1"/>
          </p:nvPr>
        </p:nvSpPr>
        <p:spPr>
          <a:xfrm>
            <a:off x="4265427" y="1296591"/>
            <a:ext cx="1890000" cy="280749"/>
          </a:xfrm>
        </p:spPr>
        <p:txBody>
          <a:bodyPr/>
          <a:lstStyle>
            <a:lvl1pPr>
              <a:defRPr sz="900">
                <a:latin typeface="Public Sans SemiBold" pitchFamily="2" charset="0"/>
              </a:defRPr>
            </a:lvl1pPr>
            <a:lvl2pPr>
              <a:defRPr sz="750"/>
            </a:lvl2pPr>
            <a:lvl3pPr>
              <a:defRPr sz="750"/>
            </a:lvl3pPr>
            <a:lvl4pPr>
              <a:defRPr sz="750"/>
            </a:lvl4pPr>
            <a:lvl5pPr>
              <a:defRPr sz="750"/>
            </a:lvl5pPr>
          </a:lstStyle>
          <a:p>
            <a:pPr lvl="0"/>
            <a:r>
              <a:rPr lang="en-US"/>
              <a:t>Heading here</a:t>
            </a:r>
            <a:endParaRPr lang="en-AU"/>
          </a:p>
        </p:txBody>
      </p:sp>
      <p:sp>
        <p:nvSpPr>
          <p:cNvPr id="33" name="Text Placeholder 13">
            <a:extLst>
              <a:ext uri="{FF2B5EF4-FFF2-40B4-BE49-F238E27FC236}">
                <a16:creationId xmlns:a16="http://schemas.microsoft.com/office/drawing/2014/main" id="{6A7A3DE4-B76A-4DA3-9340-FFAA6B8830A0}"/>
              </a:ext>
            </a:extLst>
          </p:cNvPr>
          <p:cNvSpPr>
            <a:spLocks noGrp="1"/>
          </p:cNvSpPr>
          <p:nvPr>
            <p:ph type="body" sz="quarter" idx="21" hasCustomPrompt="1"/>
          </p:nvPr>
        </p:nvSpPr>
        <p:spPr>
          <a:xfrm>
            <a:off x="6396345" y="1296591"/>
            <a:ext cx="2477383" cy="280749"/>
          </a:xfrm>
        </p:spPr>
        <p:txBody>
          <a:bodyPr/>
          <a:lstStyle>
            <a:lvl1pPr>
              <a:defRPr sz="900">
                <a:latin typeface="Public Sans SemiBold" pitchFamily="2" charset="0"/>
              </a:defRPr>
            </a:lvl1pPr>
            <a:lvl2pPr>
              <a:defRPr sz="750"/>
            </a:lvl2pPr>
            <a:lvl3pPr>
              <a:defRPr sz="750"/>
            </a:lvl3pPr>
            <a:lvl4pPr>
              <a:defRPr sz="750"/>
            </a:lvl4pPr>
            <a:lvl5pPr>
              <a:defRPr sz="750"/>
            </a:lvl5pPr>
          </a:lstStyle>
          <a:p>
            <a:pPr lvl="0"/>
            <a:r>
              <a:rPr lang="en-US"/>
              <a:t>Heading here</a:t>
            </a:r>
            <a:endParaRPr lang="en-AU"/>
          </a:p>
        </p:txBody>
      </p:sp>
    </p:spTree>
    <p:extLst>
      <p:ext uri="{BB962C8B-B14F-4D97-AF65-F5344CB8AC3E}">
        <p14:creationId xmlns:p14="http://schemas.microsoft.com/office/powerpoint/2010/main" val="3586828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9999" y="1350000"/>
            <a:ext cx="4050000" cy="405000"/>
          </a:xfrm>
        </p:spPr>
        <p:txBody>
          <a:bodyPr anchor="t"/>
          <a:lstStyle>
            <a:lvl1pPr marL="0" indent="0">
              <a:buNone/>
              <a:defRPr sz="12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269999" y="1755000"/>
            <a:ext cx="4050000" cy="2970000"/>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6000" y="1350000"/>
            <a:ext cx="4050000" cy="405000"/>
          </a:xfrm>
        </p:spPr>
        <p:txBody>
          <a:bodyPr anchor="t"/>
          <a:lstStyle>
            <a:lvl1pPr marL="0" indent="0">
              <a:buNone/>
              <a:defRPr sz="12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06000" y="1755000"/>
            <a:ext cx="4050000" cy="2970000"/>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0A01DC5-1685-4615-8240-15192985C6A2}" type="slidenum">
              <a:rPr lang="en-AU" smtClean="0"/>
              <a:t>‹#›</a:t>
            </a:fld>
            <a:endParaRPr lang="en-AU"/>
          </a:p>
        </p:txBody>
      </p:sp>
      <p:sp>
        <p:nvSpPr>
          <p:cNvPr id="10" name="Title Placeholder 1">
            <a:extLst>
              <a:ext uri="{FF2B5EF4-FFF2-40B4-BE49-F238E27FC236}">
                <a16:creationId xmlns:a16="http://schemas.microsoft.com/office/drawing/2014/main" id="{C1A3F1C1-3AA5-49E1-9481-3B7111F8505D}"/>
              </a:ext>
            </a:extLst>
          </p:cNvPr>
          <p:cNvSpPr>
            <a:spLocks noGrp="1"/>
          </p:cNvSpPr>
          <p:nvPr>
            <p:ph type="title"/>
          </p:nvPr>
        </p:nvSpPr>
        <p:spPr>
          <a:xfrm>
            <a:off x="270000" y="270000"/>
            <a:ext cx="7290000" cy="757239"/>
          </a:xfrm>
          <a:prstGeom prst="rect">
            <a:avLst/>
          </a:prstGeom>
        </p:spPr>
        <p:txBody>
          <a:bodyPr vert="horz" lIns="0" tIns="0" rIns="0" bIns="0" rtlCol="0" anchor="t">
            <a:normAutofit/>
          </a:body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E70612CD-1BF1-42B5-8546-A674A0B86640}"/>
              </a:ext>
            </a:extLst>
          </p:cNvPr>
          <p:cNvCxnSpPr/>
          <p:nvPr/>
        </p:nvCxnSpPr>
        <p:spPr>
          <a:xfrm>
            <a:off x="270000" y="1161000"/>
            <a:ext cx="8604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C1276FF-A829-4228-B12D-1EEE42C2AB11}"/>
              </a:ext>
            </a:extLst>
          </p:cNvPr>
          <p:cNvCxnSpPr/>
          <p:nvPr/>
        </p:nvCxnSpPr>
        <p:spPr>
          <a:xfrm>
            <a:off x="270000" y="4725000"/>
            <a:ext cx="8604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AD20630F-F81F-433B-9A13-694EB1874FE0}"/>
              </a:ext>
            </a:extLst>
          </p:cNvPr>
          <p:cNvSpPr>
            <a:spLocks noGrp="1"/>
          </p:cNvSpPr>
          <p:nvPr>
            <p:ph type="ftr" sz="quarter" idx="13"/>
          </p:nvPr>
        </p:nvSpPr>
        <p:spPr/>
        <p:txBody>
          <a:bodyPr/>
          <a:lstStyle/>
          <a:p>
            <a:r>
              <a:rPr lang="en-US"/>
              <a:t>Department of Customer Service</a:t>
            </a:r>
            <a:endParaRPr lang="en-AU"/>
          </a:p>
        </p:txBody>
      </p:sp>
    </p:spTree>
    <p:extLst>
      <p:ext uri="{BB962C8B-B14F-4D97-AF65-F5344CB8AC3E}">
        <p14:creationId xmlns:p14="http://schemas.microsoft.com/office/powerpoint/2010/main" val="2667793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444957" y="1390491"/>
            <a:ext cx="8258144" cy="27243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3AEACA4E-069D-4351-A086-47231CC09669}"/>
              </a:ext>
            </a:extLst>
          </p:cNvPr>
          <p:cNvSpPr>
            <a:spLocks noGrp="1"/>
          </p:cNvSpPr>
          <p:nvPr>
            <p:ph type="sldNum" sz="quarter" idx="14"/>
          </p:nvPr>
        </p:nvSpPr>
        <p:spPr/>
        <p:txBody>
          <a:bodyPr/>
          <a:lstStyle/>
          <a:p>
            <a:fld id="{6445CA75-65CF-428D-AAFD-249FBBE0F4CE}" type="slidenum">
              <a:rPr lang="en-GB" smtClean="0"/>
              <a:pPr/>
              <a:t>‹#›</a:t>
            </a:fld>
            <a:endParaRPr lang="en-GB"/>
          </a:p>
        </p:txBody>
      </p:sp>
      <p:sp>
        <p:nvSpPr>
          <p:cNvPr id="5" name="Footer Placeholder 4">
            <a:extLst>
              <a:ext uri="{FF2B5EF4-FFF2-40B4-BE49-F238E27FC236}">
                <a16:creationId xmlns:a16="http://schemas.microsoft.com/office/drawing/2014/main" id="{900CBB9F-C8C0-42D7-BCE5-B450F147055C}"/>
              </a:ext>
            </a:extLst>
          </p:cNvPr>
          <p:cNvSpPr>
            <a:spLocks noGrp="1"/>
          </p:cNvSpPr>
          <p:nvPr>
            <p:ph type="ftr" sz="quarter" idx="3"/>
          </p:nvPr>
        </p:nvSpPr>
        <p:spPr>
          <a:xfrm>
            <a:off x="5490862" y="4874042"/>
            <a:ext cx="3086100" cy="115416"/>
          </a:xfrm>
          <a:prstGeom prst="rect">
            <a:avLst/>
          </a:prstGeom>
        </p:spPr>
        <p:txBody>
          <a:bodyPr vert="horz" lIns="0" tIns="0" rIns="0" bIns="0" rtlCol="0" anchor="b">
            <a:spAutoFit/>
          </a:bodyPr>
          <a:lstStyle>
            <a:lvl1pPr algn="r">
              <a:defRPr sz="750">
                <a:solidFill>
                  <a:schemeClr val="tx1">
                    <a:tint val="75000"/>
                  </a:schemeClr>
                </a:solidFill>
              </a:defRPr>
            </a:lvl1pPr>
          </a:lstStyle>
          <a:p>
            <a:r>
              <a:rPr lang="en-AU"/>
              <a:t>Draft code of practice on managing the risks to psychological health</a:t>
            </a:r>
            <a:endParaRPr lang="en-GB"/>
          </a:p>
        </p:txBody>
      </p:sp>
    </p:spTree>
    <p:extLst>
      <p:ext uri="{BB962C8B-B14F-4D97-AF65-F5344CB8AC3E}">
        <p14:creationId xmlns:p14="http://schemas.microsoft.com/office/powerpoint/2010/main" val="3518366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 Column Variab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endParaRPr lang="en-AU"/>
          </a:p>
        </p:txBody>
      </p:sp>
      <p:sp>
        <p:nvSpPr>
          <p:cNvPr id="3" name="Content Placeholder 2"/>
          <p:cNvSpPr>
            <a:spLocks noGrp="1"/>
          </p:cNvSpPr>
          <p:nvPr>
            <p:ph idx="1" hasCustomPrompt="1"/>
          </p:nvPr>
        </p:nvSpPr>
        <p:spPr>
          <a:xfrm>
            <a:off x="432000" y="1368000"/>
            <a:ext cx="8280000" cy="2733150"/>
          </a:xfrm>
          <a:prstGeom prst="rect">
            <a:avLst/>
          </a:prstGeom>
        </p:spPr>
        <p:txBody>
          <a:bodyPr lIns="0" tIns="0" rIns="0"/>
          <a:lstStyle>
            <a:lvl1pPr marL="0" marR="0" indent="0" algn="l" defTabSz="457200" rtl="0" eaLnBrk="1" fontAlgn="auto" latinLnBrk="0" hangingPunct="1">
              <a:lnSpc>
                <a:spcPct val="100000"/>
              </a:lnSpc>
              <a:spcBef>
                <a:spcPts val="600"/>
              </a:spcBef>
              <a:spcAft>
                <a:spcPts val="600"/>
              </a:spcAft>
              <a:buClr>
                <a:schemeClr val="accent1"/>
              </a:buClr>
              <a:buSzTx/>
              <a:buFont typeface="Arial"/>
              <a:buNone/>
              <a:tabLst/>
              <a:defRPr sz="1800" b="1">
                <a:ln>
                  <a:noFill/>
                </a:ln>
                <a:solidFill>
                  <a:schemeClr val="tx2"/>
                </a:solidFill>
              </a:defRPr>
            </a:lvl1pPr>
            <a:lvl2pPr marL="0" indent="0">
              <a:spcBef>
                <a:spcPts val="384"/>
              </a:spcBef>
              <a:buClr>
                <a:schemeClr val="accent1"/>
              </a:buClr>
              <a:buFontTx/>
              <a:buNone/>
              <a:defRPr sz="1400" baseline="0">
                <a:ln>
                  <a:noFill/>
                </a:ln>
                <a:solidFill>
                  <a:schemeClr val="tx2"/>
                </a:solidFill>
              </a:defRPr>
            </a:lvl2pPr>
            <a:lvl3pPr marL="0" indent="-180000">
              <a:spcBef>
                <a:spcPts val="336"/>
              </a:spcBef>
              <a:buClr>
                <a:schemeClr val="accent1"/>
              </a:buClr>
              <a:buSzPct val="100000"/>
              <a:buFont typeface="Arial" panose="020B0604020202020204" pitchFamily="34" charset="0"/>
              <a:buChar char="•"/>
              <a:defRPr sz="1400">
                <a:ln>
                  <a:noFill/>
                </a:ln>
                <a:solidFill>
                  <a:schemeClr val="tx2"/>
                </a:solidFill>
              </a:defRPr>
            </a:lvl3pPr>
            <a:lvl4pPr marL="360000" indent="-180000">
              <a:spcBef>
                <a:spcPts val="288"/>
              </a:spcBef>
              <a:buClr>
                <a:schemeClr val="accent1"/>
              </a:buClr>
              <a:buFont typeface="Arial" panose="020B0604020202020204" pitchFamily="34" charset="0"/>
              <a:buChar char="•"/>
              <a:defRPr sz="1200">
                <a:ln>
                  <a:noFill/>
                </a:ln>
                <a:solidFill>
                  <a:schemeClr val="tx2"/>
                </a:solidFill>
              </a:defRPr>
            </a:lvl4pPr>
            <a:lvl5pPr marL="540000">
              <a:spcBef>
                <a:spcPts val="288"/>
              </a:spcBef>
              <a:buClr>
                <a:schemeClr val="accent1"/>
              </a:buClr>
              <a:defRPr sz="1200">
                <a:ln>
                  <a:noFill/>
                </a:ln>
                <a:solidFill>
                  <a:schemeClr val="tx2"/>
                </a:solidFill>
              </a:defRPr>
            </a:lvl5pPr>
            <a:lvl6pPr marL="720000" indent="-180000">
              <a:spcBef>
                <a:spcPts val="384"/>
              </a:spcBef>
              <a:buClr>
                <a:schemeClr val="accent1"/>
              </a:buClr>
              <a:defRPr sz="1200" baseline="0"/>
            </a:lvl6pPr>
          </a:lstStyle>
          <a:p>
            <a:pPr marL="0" marR="0" lvl="0" indent="0" algn="l" defTabSz="457200" rtl="0" eaLnBrk="1" fontAlgn="auto" latinLnBrk="0" hangingPunct="1">
              <a:lnSpc>
                <a:spcPct val="100000"/>
              </a:lnSpc>
              <a:spcBef>
                <a:spcPts val="600"/>
              </a:spcBef>
              <a:spcAft>
                <a:spcPts val="0"/>
              </a:spcAft>
              <a:buClr>
                <a:schemeClr val="accent1"/>
              </a:buClr>
              <a:buSzTx/>
              <a:buFont typeface="Arial"/>
              <a:buNone/>
              <a:tabLst/>
              <a:defRPr/>
            </a:pPr>
            <a:r>
              <a:rPr lang="en-US"/>
              <a:t>Click to edit master text styles</a:t>
            </a:r>
          </a:p>
          <a:p>
            <a:pPr lvl="1"/>
            <a:r>
              <a:rPr lang="en-US"/>
              <a:t>Click to edit text. Indent one</a:t>
            </a:r>
          </a:p>
          <a:p>
            <a:pPr lvl="2"/>
            <a:r>
              <a:rPr lang="en-US"/>
              <a:t>Indent two</a:t>
            </a:r>
          </a:p>
          <a:p>
            <a:pPr lvl="3"/>
            <a:r>
              <a:rPr lang="en-US"/>
              <a:t>Indent three</a:t>
            </a:r>
          </a:p>
          <a:p>
            <a:pPr lvl="4"/>
            <a:r>
              <a:rPr lang="en-US"/>
              <a:t>Indent four</a:t>
            </a:r>
          </a:p>
        </p:txBody>
      </p:sp>
    </p:spTree>
    <p:extLst>
      <p:ext uri="{BB962C8B-B14F-4D97-AF65-F5344CB8AC3E}">
        <p14:creationId xmlns:p14="http://schemas.microsoft.com/office/powerpoint/2010/main" val="8308450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444956" y="1390492"/>
            <a:ext cx="3884044" cy="27332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3">
            <a:extLst>
              <a:ext uri="{FF2B5EF4-FFF2-40B4-BE49-F238E27FC236}">
                <a16:creationId xmlns:a16="http://schemas.microsoft.com/office/drawing/2014/main" id="{28F114D6-71D0-44B0-955F-D96A2B62F97C}"/>
              </a:ext>
            </a:extLst>
          </p:cNvPr>
          <p:cNvSpPr>
            <a:spLocks noGrp="1"/>
          </p:cNvSpPr>
          <p:nvPr>
            <p:ph sz="quarter" idx="13"/>
          </p:nvPr>
        </p:nvSpPr>
        <p:spPr>
          <a:xfrm>
            <a:off x="4815000" y="1390492"/>
            <a:ext cx="3884044" cy="27332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979CA941-E218-49A3-B55B-69A27AF40D55}"/>
              </a:ext>
            </a:extLst>
          </p:cNvPr>
          <p:cNvSpPr>
            <a:spLocks noGrp="1"/>
          </p:cNvSpPr>
          <p:nvPr>
            <p:ph type="sldNum" sz="quarter" idx="15"/>
          </p:nvPr>
        </p:nvSpPr>
        <p:spPr/>
        <p:txBody>
          <a:bodyPr/>
          <a:lstStyle/>
          <a:p>
            <a:fld id="{6445CA75-65CF-428D-AAFD-249FBBE0F4CE}" type="slidenum">
              <a:rPr lang="en-GB" smtClean="0"/>
              <a:pPr/>
              <a:t>‹#›</a:t>
            </a:fld>
            <a:endParaRPr lang="en-GB"/>
          </a:p>
        </p:txBody>
      </p:sp>
      <p:sp>
        <p:nvSpPr>
          <p:cNvPr id="6" name="Footer Placeholder 4">
            <a:extLst>
              <a:ext uri="{FF2B5EF4-FFF2-40B4-BE49-F238E27FC236}">
                <a16:creationId xmlns:a16="http://schemas.microsoft.com/office/drawing/2014/main" id="{97217153-25B9-45C8-9E70-28BD194F9CF8}"/>
              </a:ext>
            </a:extLst>
          </p:cNvPr>
          <p:cNvSpPr>
            <a:spLocks noGrp="1"/>
          </p:cNvSpPr>
          <p:nvPr>
            <p:ph type="ftr" sz="quarter" idx="3"/>
          </p:nvPr>
        </p:nvSpPr>
        <p:spPr>
          <a:xfrm>
            <a:off x="5490862" y="4874042"/>
            <a:ext cx="3086100" cy="115416"/>
          </a:xfrm>
          <a:prstGeom prst="rect">
            <a:avLst/>
          </a:prstGeom>
        </p:spPr>
        <p:txBody>
          <a:bodyPr vert="horz" lIns="0" tIns="0" rIns="0" bIns="0" rtlCol="0" anchor="b">
            <a:spAutoFit/>
          </a:bodyPr>
          <a:lstStyle>
            <a:lvl1pPr algn="r">
              <a:defRPr sz="750">
                <a:solidFill>
                  <a:schemeClr val="tx1">
                    <a:tint val="75000"/>
                  </a:schemeClr>
                </a:solidFill>
              </a:defRPr>
            </a:lvl1pPr>
          </a:lstStyle>
          <a:p>
            <a:r>
              <a:rPr lang="en-AU"/>
              <a:t>Draft code of practice on managing the risks to psychological health</a:t>
            </a:r>
            <a:endParaRPr lang="en-GB"/>
          </a:p>
        </p:txBody>
      </p:sp>
    </p:spTree>
    <p:extLst>
      <p:ext uri="{BB962C8B-B14F-4D97-AF65-F5344CB8AC3E}">
        <p14:creationId xmlns:p14="http://schemas.microsoft.com/office/powerpoint/2010/main" val="1438571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 Sub + 1 Column">
    <p:spTree>
      <p:nvGrpSpPr>
        <p:cNvPr id="1" name=""/>
        <p:cNvGrpSpPr/>
        <p:nvPr/>
      </p:nvGrpSpPr>
      <p:grpSpPr>
        <a:xfrm>
          <a:off x="0" y="0"/>
          <a:ext cx="0" cy="0"/>
          <a:chOff x="0" y="0"/>
          <a:chExt cx="0" cy="0"/>
        </a:xfrm>
      </p:grpSpPr>
      <p:sp>
        <p:nvSpPr>
          <p:cNvPr id="7" name="Content Placeholder 2"/>
          <p:cNvSpPr>
            <a:spLocks noGrp="1"/>
          </p:cNvSpPr>
          <p:nvPr>
            <p:ph idx="1"/>
          </p:nvPr>
        </p:nvSpPr>
        <p:spPr>
          <a:xfrm>
            <a:off x="432000" y="1857374"/>
            <a:ext cx="8280000" cy="2524125"/>
          </a:xfrm>
          <a:prstGeom prst="rect">
            <a:avLst/>
          </a:prstGeom>
        </p:spPr>
        <p:txBody>
          <a:bodyPr lIns="0" tIns="0" rIns="0"/>
          <a:lstStyle>
            <a:lvl1pPr marL="0" indent="0">
              <a:spcBef>
                <a:spcPts val="600"/>
              </a:spcBef>
              <a:buClr>
                <a:schemeClr val="accent1"/>
              </a:buClr>
              <a:buNone/>
              <a:defRPr sz="1600">
                <a:ln>
                  <a:noFill/>
                </a:ln>
              </a:defRPr>
            </a:lvl1pPr>
            <a:lvl2pPr>
              <a:buClr>
                <a:schemeClr val="accent1"/>
              </a:buClr>
              <a:defRPr>
                <a:ln>
                  <a:noFill/>
                </a:ln>
              </a:defRPr>
            </a:lvl2pPr>
            <a:lvl3pPr marL="702900" indent="-342900">
              <a:buClr>
                <a:srgbClr val="2C414D"/>
              </a:buClr>
              <a:buSzPct val="50000"/>
              <a:buFont typeface="Courier New" pitchFamily="49" charset="0"/>
              <a:buChar char="o"/>
              <a:defRPr>
                <a:ln>
                  <a:noFill/>
                </a:ln>
              </a:defRPr>
            </a:lvl3pPr>
            <a:lvl4pPr>
              <a:buClr>
                <a:schemeClr val="accent1"/>
              </a:buClr>
              <a:defRPr>
                <a:ln>
                  <a:noFill/>
                </a:ln>
              </a:defRPr>
            </a:lvl4pPr>
            <a:lvl5pPr>
              <a:buClr>
                <a:schemeClr val="accent1"/>
              </a:buClr>
              <a:defRPr>
                <a:ln>
                  <a:noFill/>
                </a:ln>
              </a:defRPr>
            </a:lvl5pPr>
          </a:lstStyle>
          <a:p>
            <a:pPr lvl="0"/>
            <a:endParaRPr lang="en-US"/>
          </a:p>
        </p:txBody>
      </p:sp>
      <p:sp>
        <p:nvSpPr>
          <p:cNvPr id="8" name="Title 8"/>
          <p:cNvSpPr>
            <a:spLocks noGrp="1"/>
          </p:cNvSpPr>
          <p:nvPr>
            <p:ph type="title"/>
          </p:nvPr>
        </p:nvSpPr>
        <p:spPr>
          <a:xfrm>
            <a:off x="432000" y="189000"/>
            <a:ext cx="8280000" cy="1011150"/>
          </a:xfrm>
        </p:spPr>
        <p:txBody>
          <a:bodyPr/>
          <a:lstStyle/>
          <a:p>
            <a:r>
              <a:rPr lang="en-US"/>
              <a:t>Click to edit Master title style</a:t>
            </a:r>
            <a:endParaRPr lang="en-AU"/>
          </a:p>
        </p:txBody>
      </p:sp>
      <p:sp>
        <p:nvSpPr>
          <p:cNvPr id="11" name="Text Placeholder 2"/>
          <p:cNvSpPr>
            <a:spLocks noGrp="1"/>
          </p:cNvSpPr>
          <p:nvPr>
            <p:ph type="body" idx="10"/>
          </p:nvPr>
        </p:nvSpPr>
        <p:spPr>
          <a:xfrm>
            <a:off x="432000" y="1289775"/>
            <a:ext cx="8280000" cy="486000"/>
          </a:xfrm>
          <a:prstGeom prst="rect">
            <a:avLst/>
          </a:prstGeom>
        </p:spPr>
        <p:txBody>
          <a:bodyPr lIns="0" tIns="0" rIns="0" bIns="0" anchor="t" anchorCtr="0"/>
          <a:lstStyle>
            <a:lvl1pPr marL="0" indent="0">
              <a:buNone/>
              <a:defRPr sz="2400" b="1" i="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318106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 Text 1 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2000" y="1857374"/>
            <a:ext cx="8280000" cy="2524125"/>
          </a:xfrm>
          <a:prstGeom prst="rect">
            <a:avLst/>
          </a:prstGeom>
        </p:spPr>
        <p:txBody>
          <a:bodyPr lIns="0" tIns="0" rIns="0"/>
          <a:lstStyle>
            <a:lvl1pPr marL="0" indent="0">
              <a:spcBef>
                <a:spcPts val="600"/>
              </a:spcBef>
              <a:buClr>
                <a:schemeClr val="accent1"/>
              </a:buClr>
              <a:buNone/>
              <a:defRPr sz="1600">
                <a:ln>
                  <a:noFill/>
                </a:ln>
              </a:defRPr>
            </a:lvl1pPr>
            <a:lvl2pPr>
              <a:buClr>
                <a:schemeClr val="accent1"/>
              </a:buClr>
              <a:defRPr>
                <a:ln>
                  <a:noFill/>
                </a:ln>
              </a:defRPr>
            </a:lvl2pPr>
            <a:lvl3pPr marL="702900" indent="-342900">
              <a:buClr>
                <a:srgbClr val="2C414D"/>
              </a:buClr>
              <a:buSzPct val="50000"/>
              <a:buFont typeface="Courier New" pitchFamily="49" charset="0"/>
              <a:buChar char="o"/>
              <a:defRPr>
                <a:ln>
                  <a:noFill/>
                </a:ln>
              </a:defRPr>
            </a:lvl3pPr>
            <a:lvl4pPr>
              <a:buClr>
                <a:schemeClr val="accent1"/>
              </a:buClr>
              <a:defRPr>
                <a:ln>
                  <a:noFill/>
                </a:ln>
              </a:defRPr>
            </a:lvl4pPr>
            <a:lvl5pPr>
              <a:buClr>
                <a:schemeClr val="accent1"/>
              </a:buClr>
              <a:defRPr>
                <a:ln>
                  <a:noFill/>
                </a:ln>
              </a:defRPr>
            </a:lvl5pPr>
          </a:lstStyle>
          <a:p>
            <a:pPr lvl="0"/>
            <a:r>
              <a:rPr lang="en-US"/>
              <a:t>Click to edit text</a:t>
            </a:r>
          </a:p>
        </p:txBody>
      </p:sp>
      <p:sp>
        <p:nvSpPr>
          <p:cNvPr id="9" name="Title 8"/>
          <p:cNvSpPr>
            <a:spLocks noGrp="1"/>
          </p:cNvSpPr>
          <p:nvPr>
            <p:ph type="title"/>
          </p:nvPr>
        </p:nvSpPr>
        <p:spPr/>
        <p:txBody>
          <a:bodyPr/>
          <a:lstStyle/>
          <a:p>
            <a:r>
              <a:rPr lang="en-US"/>
              <a:t>Click to edit Master title style</a:t>
            </a:r>
            <a:endParaRPr lang="en-AU"/>
          </a:p>
        </p:txBody>
      </p:sp>
      <p:sp>
        <p:nvSpPr>
          <p:cNvPr id="10" name="Text Placeholder 2"/>
          <p:cNvSpPr>
            <a:spLocks noGrp="1"/>
          </p:cNvSpPr>
          <p:nvPr>
            <p:ph type="body" idx="10"/>
          </p:nvPr>
        </p:nvSpPr>
        <p:spPr>
          <a:xfrm>
            <a:off x="432000" y="1289775"/>
            <a:ext cx="8280000" cy="486000"/>
          </a:xfrm>
          <a:prstGeom prst="rect">
            <a:avLst/>
          </a:prstGeom>
        </p:spPr>
        <p:txBody>
          <a:bodyPr lIns="0" tIns="0" rIns="0" bIns="0" anchor="t" anchorCtr="0"/>
          <a:lstStyle>
            <a:lvl1pPr marL="0" indent="0">
              <a:buNone/>
              <a:defRPr sz="2400" b="1" i="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908751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  2 Columns">
    <p:spTree>
      <p:nvGrpSpPr>
        <p:cNvPr id="1" name=""/>
        <p:cNvGrpSpPr/>
        <p:nvPr/>
      </p:nvGrpSpPr>
      <p:grpSpPr>
        <a:xfrm>
          <a:off x="0" y="0"/>
          <a:ext cx="0" cy="0"/>
          <a:chOff x="0" y="0"/>
          <a:chExt cx="0" cy="0"/>
        </a:xfrm>
      </p:grpSpPr>
      <p:sp>
        <p:nvSpPr>
          <p:cNvPr id="9" name="Text Placeholder 8"/>
          <p:cNvSpPr>
            <a:spLocks noGrp="1"/>
          </p:cNvSpPr>
          <p:nvPr>
            <p:ph type="body" sz="quarter" idx="14"/>
          </p:nvPr>
        </p:nvSpPr>
        <p:spPr>
          <a:xfrm>
            <a:off x="432000" y="1297940"/>
            <a:ext cx="3960000" cy="3085661"/>
          </a:xfrm>
          <a:prstGeom prst="rect">
            <a:avLst/>
          </a:prstGeom>
        </p:spPr>
        <p:txBody>
          <a:bodyPr lIns="0" tIns="0" rIns="0" bIns="0"/>
          <a:lstStyle>
            <a:lvl1pPr marL="0" indent="0">
              <a:buFontTx/>
              <a:buNone/>
              <a:defRPr sz="1800" b="1" baseline="0">
                <a:solidFill>
                  <a:schemeClr val="accent1"/>
                </a:solidFill>
              </a:defRPr>
            </a:lvl1pPr>
            <a:lvl2pPr marL="0" indent="0">
              <a:spcBef>
                <a:spcPts val="384"/>
              </a:spcBef>
              <a:buFontTx/>
              <a:buNone/>
              <a:defRPr sz="1400"/>
            </a:lvl2pPr>
            <a:lvl3pPr marL="0">
              <a:buClr>
                <a:schemeClr val="accent1"/>
              </a:buClr>
              <a:defRPr sz="1400"/>
            </a:lvl3pPr>
            <a:lvl4pPr marL="359991" indent="-179996">
              <a:buClr>
                <a:schemeClr val="accent1"/>
              </a:buClr>
              <a:buFont typeface="Arial" panose="020B0604020202020204" pitchFamily="34" charset="0"/>
              <a:buChar char="•"/>
              <a:defRPr sz="1200"/>
            </a:lvl4pPr>
            <a:lvl5pPr marL="539987">
              <a:buClr>
                <a:schemeClr val="accent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8"/>
          <p:cNvSpPr>
            <a:spLocks noGrp="1"/>
          </p:cNvSpPr>
          <p:nvPr>
            <p:ph type="body" sz="quarter" idx="15"/>
          </p:nvPr>
        </p:nvSpPr>
        <p:spPr>
          <a:xfrm>
            <a:off x="4766679" y="1297941"/>
            <a:ext cx="3960000" cy="3085661"/>
          </a:xfrm>
          <a:prstGeom prst="rect">
            <a:avLst/>
          </a:prstGeom>
        </p:spPr>
        <p:txBody>
          <a:bodyPr lIns="0" tIns="0" rIns="0" bIns="0"/>
          <a:lstStyle>
            <a:lvl1pPr marL="0" indent="0">
              <a:buFontTx/>
              <a:buNone/>
              <a:defRPr b="1" baseline="0">
                <a:solidFill>
                  <a:schemeClr val="accent1"/>
                </a:solidFill>
              </a:defRPr>
            </a:lvl1pPr>
            <a:lvl2pPr marL="0" indent="0">
              <a:spcBef>
                <a:spcPts val="384"/>
              </a:spcBef>
              <a:buFontTx/>
              <a:buNone/>
              <a:defRPr sz="1400"/>
            </a:lvl2pPr>
            <a:lvl3pPr marL="0">
              <a:buClr>
                <a:schemeClr val="accent1"/>
              </a:buClr>
              <a:defRPr sz="1400"/>
            </a:lvl3pPr>
            <a:lvl4pPr marL="359991" indent="-179996">
              <a:buClr>
                <a:schemeClr val="accent1"/>
              </a:buClr>
              <a:buFont typeface="Arial" panose="020B0604020202020204" pitchFamily="34" charset="0"/>
              <a:buChar char="•"/>
              <a:defRPr sz="1200"/>
            </a:lvl4pPr>
            <a:lvl5pPr marL="539987">
              <a:buClr>
                <a:schemeClr val="accent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Title 1"/>
          <p:cNvSpPr>
            <a:spLocks noGrp="1"/>
          </p:cNvSpPr>
          <p:nvPr>
            <p:ph type="title"/>
          </p:nvPr>
        </p:nvSpPr>
        <p:spPr>
          <a:xfrm>
            <a:off x="432000" y="189000"/>
            <a:ext cx="8280000" cy="1011150"/>
          </a:xfrm>
        </p:spPr>
        <p:txBody>
          <a:bodyPr/>
          <a:lstStyle>
            <a:lvl1pPr>
              <a:defRPr>
                <a:solidFill>
                  <a:schemeClr val="tx2"/>
                </a:solidFill>
              </a:defRPr>
            </a:lvl1pPr>
          </a:lstStyle>
          <a:p>
            <a:r>
              <a:rPr lang="en-US"/>
              <a:t>Click to edit Master title style</a:t>
            </a:r>
            <a:endParaRPr lang="en-AU"/>
          </a:p>
        </p:txBody>
      </p:sp>
    </p:spTree>
    <p:extLst>
      <p:ext uri="{BB962C8B-B14F-4D97-AF65-F5344CB8AC3E}">
        <p14:creationId xmlns:p14="http://schemas.microsoft.com/office/powerpoint/2010/main" val="3309228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over - with imag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4038"/>
            <a:ext cx="9144000" cy="4480788"/>
          </a:xfrm>
          <a:prstGeom prst="rect">
            <a:avLst/>
          </a:prstGeom>
        </p:spPr>
        <p:txBody>
          <a:bodyPr anchor="ctr" anchorCtr="0"/>
          <a:lstStyle>
            <a:lvl1pPr marL="0" indent="0" algn="ctr">
              <a:buNone/>
              <a:defRPr/>
            </a:lvl1pPr>
          </a:lstStyle>
          <a:p>
            <a:r>
              <a:rPr lang="en-AU"/>
              <a:t>Click to insert picture</a:t>
            </a:r>
          </a:p>
        </p:txBody>
      </p:sp>
      <p:sp>
        <p:nvSpPr>
          <p:cNvPr id="9" name="Subtitle 2"/>
          <p:cNvSpPr>
            <a:spLocks noGrp="1"/>
          </p:cNvSpPr>
          <p:nvPr>
            <p:ph type="subTitle" idx="1" hasCustomPrompt="1"/>
          </p:nvPr>
        </p:nvSpPr>
        <p:spPr>
          <a:xfrm>
            <a:off x="432000" y="3936698"/>
            <a:ext cx="6583421" cy="307777"/>
          </a:xfrm>
          <a:prstGeom prst="rect">
            <a:avLst/>
          </a:prstGeom>
          <a:noFill/>
        </p:spPr>
        <p:txBody>
          <a:bodyPr wrap="square" lIns="0" tIns="0" rIns="0" bIns="0">
            <a:spAutoFit/>
          </a:bodyPr>
          <a:lstStyle>
            <a:lvl1pPr marL="0" indent="0" algn="l">
              <a:lnSpc>
                <a:spcPct val="80000"/>
              </a:lnSpc>
              <a:spcBef>
                <a:spcPts val="0"/>
              </a:spcBef>
              <a:buNone/>
              <a:defRPr sz="25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 title</a:t>
            </a:r>
          </a:p>
        </p:txBody>
      </p:sp>
      <p:sp>
        <p:nvSpPr>
          <p:cNvPr id="15" name="Title 1"/>
          <p:cNvSpPr>
            <a:spLocks noGrp="1"/>
          </p:cNvSpPr>
          <p:nvPr>
            <p:ph type="ctrTitle" hasCustomPrompt="1"/>
          </p:nvPr>
        </p:nvSpPr>
        <p:spPr>
          <a:xfrm>
            <a:off x="432001" y="2702560"/>
            <a:ext cx="7675680" cy="1186735"/>
          </a:xfrm>
          <a:noFill/>
        </p:spPr>
        <p:txBody>
          <a:bodyPr vert="horz" wrap="square" lIns="0" tIns="0" rIns="0" bIns="0" anchor="b" anchorCtr="0">
            <a:noAutofit/>
          </a:bodyPr>
          <a:lstStyle>
            <a:lvl1pPr algn="l">
              <a:lnSpc>
                <a:spcPct val="80000"/>
              </a:lnSpc>
              <a:defRPr sz="4400" b="1" cap="none" baseline="0">
                <a:solidFill>
                  <a:schemeClr val="tx2"/>
                </a:solidFill>
              </a:defRPr>
            </a:lvl1pPr>
          </a:lstStyle>
          <a:p>
            <a:r>
              <a:rPr lang="en-AU"/>
              <a:t>Click to edit title</a:t>
            </a:r>
            <a:endParaRPr lang="en-US"/>
          </a:p>
        </p:txBody>
      </p:sp>
      <p:sp>
        <p:nvSpPr>
          <p:cNvPr id="11" name="TextBox 10"/>
          <p:cNvSpPr txBox="1"/>
          <p:nvPr userDrawn="1"/>
        </p:nvSpPr>
        <p:spPr>
          <a:xfrm>
            <a:off x="432872" y="4609752"/>
            <a:ext cx="5445760" cy="38472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a:solidFill>
                  <a:schemeClr val="bg2"/>
                </a:solidFill>
              </a:rPr>
              <a:t>mentalhealthatwork.nsw.gov.au</a:t>
            </a:r>
          </a:p>
        </p:txBody>
      </p:sp>
    </p:spTree>
    <p:extLst>
      <p:ext uri="{BB962C8B-B14F-4D97-AF65-F5344CB8AC3E}">
        <p14:creationId xmlns:p14="http://schemas.microsoft.com/office/powerpoint/2010/main" val="1111115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432000" y="1398348"/>
            <a:ext cx="7601173" cy="439248"/>
          </a:xfrm>
          <a:noFill/>
        </p:spPr>
        <p:txBody>
          <a:bodyPr vert="horz" wrap="square" lIns="0" tIns="0" rIns="0" bIns="0" anchor="b" anchorCtr="0">
            <a:noAutofit/>
          </a:bodyPr>
          <a:lstStyle>
            <a:lvl1pPr algn="l">
              <a:lnSpc>
                <a:spcPct val="80000"/>
              </a:lnSpc>
              <a:defRPr sz="4400" b="1" cap="none" baseline="0">
                <a:solidFill>
                  <a:srgbClr val="2C414D"/>
                </a:solidFill>
              </a:defRPr>
            </a:lvl1pPr>
          </a:lstStyle>
          <a:p>
            <a:r>
              <a:rPr lang="en-AU"/>
              <a:t>Section title</a:t>
            </a:r>
            <a:endParaRPr lang="en-US"/>
          </a:p>
        </p:txBody>
      </p:sp>
      <p:sp>
        <p:nvSpPr>
          <p:cNvPr id="3" name="Text Placeholder 2"/>
          <p:cNvSpPr>
            <a:spLocks noGrp="1"/>
          </p:cNvSpPr>
          <p:nvPr>
            <p:ph type="body" sz="quarter" idx="10" hasCustomPrompt="1"/>
          </p:nvPr>
        </p:nvSpPr>
        <p:spPr>
          <a:xfrm>
            <a:off x="431799" y="1952142"/>
            <a:ext cx="6402493" cy="1654658"/>
          </a:xfrm>
          <a:prstGeom prst="rect">
            <a:avLst/>
          </a:prstGeom>
        </p:spPr>
        <p:txBody>
          <a:bodyPr lIns="0" tIns="0" rIns="0" bIns="0"/>
          <a:lstStyle>
            <a:lvl1pPr>
              <a:buClr>
                <a:schemeClr val="accent1"/>
              </a:buClr>
              <a:defRPr baseline="0"/>
            </a:lvl1pPr>
            <a:lvl2pPr marL="360000" indent="-180000">
              <a:buClr>
                <a:schemeClr val="accent1"/>
              </a:buClr>
              <a:buFont typeface="Arial" panose="020B0604020202020204" pitchFamily="34" charset="0"/>
              <a:buChar char="•"/>
              <a:defRPr baseline="0"/>
            </a:lvl2pPr>
          </a:lstStyle>
          <a:p>
            <a:pPr lvl="0"/>
            <a:r>
              <a:rPr lang="en-US"/>
              <a:t>Section summary level one</a:t>
            </a:r>
          </a:p>
          <a:p>
            <a:pPr lvl="1"/>
            <a:r>
              <a:rPr lang="en-US"/>
              <a:t>Level two</a:t>
            </a:r>
          </a:p>
          <a:p>
            <a:pPr lvl="0"/>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41127" y="4634586"/>
            <a:ext cx="349210" cy="377008"/>
          </a:xfrm>
          <a:prstGeom prst="rect">
            <a:avLst/>
          </a:prstGeom>
        </p:spPr>
      </p:pic>
      <p:grpSp>
        <p:nvGrpSpPr>
          <p:cNvPr id="9" name="Group 8"/>
          <p:cNvGrpSpPr/>
          <p:nvPr userDrawn="1"/>
        </p:nvGrpSpPr>
        <p:grpSpPr>
          <a:xfrm>
            <a:off x="2" y="3635375"/>
            <a:ext cx="9143998" cy="839146"/>
            <a:chOff x="2" y="3212834"/>
            <a:chExt cx="9439636" cy="839146"/>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r="62703"/>
            <a:stretch/>
          </p:blipFill>
          <p:spPr>
            <a:xfrm>
              <a:off x="6875329" y="3212834"/>
              <a:ext cx="2564309" cy="839146"/>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3212834"/>
              <a:ext cx="6875327" cy="839146"/>
            </a:xfrm>
            <a:prstGeom prst="rect">
              <a:avLst/>
            </a:prstGeom>
          </p:spPr>
        </p:pic>
      </p:grpSp>
    </p:spTree>
    <p:extLst>
      <p:ext uri="{BB962C8B-B14F-4D97-AF65-F5344CB8AC3E}">
        <p14:creationId xmlns:p14="http://schemas.microsoft.com/office/powerpoint/2010/main" val="45303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2">
    <p:bg>
      <p:bgPr>
        <a:solidFill>
          <a:schemeClr val="tx2"/>
        </a:solidFill>
        <a:effectLst/>
      </p:bgPr>
    </p:bg>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432001" y="1403428"/>
            <a:ext cx="7079627" cy="439248"/>
          </a:xfrm>
          <a:noFill/>
        </p:spPr>
        <p:txBody>
          <a:bodyPr vert="horz" wrap="square" lIns="0" tIns="0" rIns="0" bIns="0" anchor="b" anchorCtr="0">
            <a:noAutofit/>
          </a:bodyPr>
          <a:lstStyle>
            <a:lvl1pPr algn="l">
              <a:lnSpc>
                <a:spcPct val="80000"/>
              </a:lnSpc>
              <a:defRPr sz="4400" b="1" cap="none" baseline="0">
                <a:solidFill>
                  <a:schemeClr val="bg2"/>
                </a:solidFill>
              </a:defRPr>
            </a:lvl1pPr>
          </a:lstStyle>
          <a:p>
            <a:r>
              <a:rPr lang="en-AU"/>
              <a:t>Section title</a:t>
            </a:r>
            <a:endParaRPr lang="en-US"/>
          </a:p>
        </p:txBody>
      </p:sp>
      <p:sp>
        <p:nvSpPr>
          <p:cNvPr id="3" name="Text Placeholder 2"/>
          <p:cNvSpPr>
            <a:spLocks noGrp="1"/>
          </p:cNvSpPr>
          <p:nvPr>
            <p:ph type="body" sz="quarter" idx="10" hasCustomPrompt="1"/>
          </p:nvPr>
        </p:nvSpPr>
        <p:spPr>
          <a:xfrm>
            <a:off x="431800" y="1952142"/>
            <a:ext cx="6426201" cy="1654658"/>
          </a:xfrm>
          <a:prstGeom prst="rect">
            <a:avLst/>
          </a:prstGeom>
        </p:spPr>
        <p:txBody>
          <a:bodyPr/>
          <a:lstStyle>
            <a:lvl1pPr>
              <a:buClr>
                <a:schemeClr val="accent2"/>
              </a:buClr>
              <a:defRPr baseline="0">
                <a:solidFill>
                  <a:schemeClr val="bg2"/>
                </a:solidFill>
              </a:defRPr>
            </a:lvl1pPr>
            <a:lvl2pPr marL="360000" indent="-180000">
              <a:buFont typeface="Arial" panose="020B0604020202020204" pitchFamily="34" charset="0"/>
              <a:buChar char="•"/>
              <a:defRPr>
                <a:solidFill>
                  <a:schemeClr val="bg2"/>
                </a:solidFill>
              </a:defRPr>
            </a:lvl2pPr>
          </a:lstStyle>
          <a:p>
            <a:pPr lvl="0"/>
            <a:r>
              <a:rPr lang="en-US"/>
              <a:t>Section summary level one</a:t>
            </a:r>
          </a:p>
          <a:p>
            <a:pPr lvl="1"/>
            <a:r>
              <a:rPr lang="en-US"/>
              <a:t>Level two</a:t>
            </a:r>
          </a:p>
          <a:p>
            <a:pPr lvl="0"/>
            <a:endParaRPr lang="en-US"/>
          </a:p>
          <a:p>
            <a:pPr lvl="0"/>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41127" y="4634586"/>
            <a:ext cx="349210" cy="377008"/>
          </a:xfrm>
          <a:prstGeom prst="rect">
            <a:avLst/>
          </a:prstGeom>
        </p:spPr>
      </p:pic>
      <p:grpSp>
        <p:nvGrpSpPr>
          <p:cNvPr id="2" name="Group 1"/>
          <p:cNvGrpSpPr>
            <a:grpSpLocks noChangeAspect="1"/>
          </p:cNvGrpSpPr>
          <p:nvPr userDrawn="1"/>
        </p:nvGrpSpPr>
        <p:grpSpPr>
          <a:xfrm>
            <a:off x="4" y="3885804"/>
            <a:ext cx="9144000" cy="558017"/>
            <a:chOff x="4" y="3635375"/>
            <a:chExt cx="8848772" cy="540000"/>
          </a:xfrm>
        </p:grpSpPr>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 y="3635375"/>
              <a:ext cx="4424386" cy="540000"/>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24390" y="3635375"/>
              <a:ext cx="4424386" cy="540000"/>
            </a:xfrm>
            <a:prstGeom prst="rect">
              <a:avLst/>
            </a:prstGeom>
          </p:spPr>
        </p:pic>
      </p:grpSp>
    </p:spTree>
    <p:extLst>
      <p:ext uri="{BB962C8B-B14F-4D97-AF65-F5344CB8AC3E}">
        <p14:creationId xmlns:p14="http://schemas.microsoft.com/office/powerpoint/2010/main" val="931511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1 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2000" y="1343025"/>
            <a:ext cx="8280000" cy="3000376"/>
          </a:xfrm>
          <a:prstGeom prst="rect">
            <a:avLst/>
          </a:prstGeom>
        </p:spPr>
        <p:txBody>
          <a:bodyPr lIns="0" tIns="0" rIns="0"/>
          <a:lstStyle>
            <a:lvl1pPr marL="0" indent="0">
              <a:spcBef>
                <a:spcPts val="600"/>
              </a:spcBef>
              <a:buClr>
                <a:schemeClr val="accent1"/>
              </a:buClr>
              <a:buNone/>
              <a:defRPr sz="1400" baseline="0">
                <a:ln>
                  <a:noFill/>
                </a:ln>
              </a:defRPr>
            </a:lvl1pPr>
            <a:lvl2pPr>
              <a:buClr>
                <a:schemeClr val="accent1"/>
              </a:buClr>
              <a:defRPr>
                <a:ln>
                  <a:noFill/>
                </a:ln>
              </a:defRPr>
            </a:lvl2pPr>
            <a:lvl3pPr marL="702900" indent="-342900">
              <a:buClr>
                <a:srgbClr val="2C414D"/>
              </a:buClr>
              <a:buSzPct val="50000"/>
              <a:buFont typeface="Courier New" pitchFamily="49" charset="0"/>
              <a:buChar char="o"/>
              <a:defRPr>
                <a:ln>
                  <a:noFill/>
                </a:ln>
              </a:defRPr>
            </a:lvl3pPr>
            <a:lvl4pPr>
              <a:buClr>
                <a:schemeClr val="accent1"/>
              </a:buClr>
              <a:defRPr>
                <a:ln>
                  <a:noFill/>
                </a:ln>
              </a:defRPr>
            </a:lvl4pPr>
            <a:lvl5pPr>
              <a:buClr>
                <a:schemeClr val="accent1"/>
              </a:buClr>
              <a:defRPr>
                <a:ln>
                  <a:noFill/>
                </a:ln>
              </a:defRPr>
            </a:lvl5pPr>
          </a:lstStyle>
          <a:p>
            <a:pPr lvl="0"/>
            <a:r>
              <a:rPr lang="en-US"/>
              <a:t>Click to edit text or click an icon to insert a table, chart, smart art etc.</a:t>
            </a:r>
          </a:p>
        </p:txBody>
      </p:sp>
      <p:sp>
        <p:nvSpPr>
          <p:cNvPr id="9" name="Title 8"/>
          <p:cNvSpPr>
            <a:spLocks noGrp="1"/>
          </p:cNvSpPr>
          <p:nvPr>
            <p:ph type="title"/>
          </p:nvPr>
        </p:nvSpPr>
        <p:spPr/>
        <p:txBody>
          <a:bodyPr/>
          <a:lstStyle/>
          <a:p>
            <a:r>
              <a:rPr lang="en-US"/>
              <a:t>Click to edit Master title style</a:t>
            </a:r>
            <a:endParaRPr lang="en-AU"/>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41127" y="4634586"/>
            <a:ext cx="349210" cy="377008"/>
          </a:xfrm>
          <a:prstGeom prst="rect">
            <a:avLst/>
          </a:prstGeom>
        </p:spPr>
      </p:pic>
    </p:spTree>
    <p:extLst>
      <p:ext uri="{BB962C8B-B14F-4D97-AF65-F5344CB8AC3E}">
        <p14:creationId xmlns:p14="http://schemas.microsoft.com/office/powerpoint/2010/main" val="3685033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b="12643"/>
          <a:stretch/>
        </p:blipFill>
        <p:spPr>
          <a:xfrm>
            <a:off x="0" y="4066781"/>
            <a:ext cx="9144000" cy="1076719"/>
          </a:xfrm>
          <a:prstGeom prst="rect">
            <a:avLst/>
          </a:prstGeom>
        </p:spPr>
      </p:pic>
      <p:sp>
        <p:nvSpPr>
          <p:cNvPr id="2" name="Title Placeholder 1"/>
          <p:cNvSpPr>
            <a:spLocks noGrp="1"/>
          </p:cNvSpPr>
          <p:nvPr>
            <p:ph type="title"/>
          </p:nvPr>
        </p:nvSpPr>
        <p:spPr>
          <a:xfrm>
            <a:off x="432000" y="180000"/>
            <a:ext cx="8280000" cy="1008000"/>
          </a:xfrm>
          <a:prstGeom prst="rect">
            <a:avLst/>
          </a:prstGeom>
        </p:spPr>
        <p:txBody>
          <a:bodyPr vert="horz" lIns="0" tIns="0" rIns="0" bIns="0" rtlCol="0" anchor="b" anchorCtr="0">
            <a:noAutofit/>
          </a:bodyPr>
          <a:lstStyle/>
          <a:p>
            <a:r>
              <a:rPr lang="en-US"/>
              <a:t>Click to edit master title style</a:t>
            </a:r>
          </a:p>
        </p:txBody>
      </p:sp>
      <p:pic>
        <p:nvPicPr>
          <p:cNvPr id="7" name="Picture 6"/>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431614" y="4380661"/>
            <a:ext cx="540000" cy="583637"/>
          </a:xfrm>
          <a:prstGeom prst="rect">
            <a:avLst/>
          </a:prstGeom>
        </p:spPr>
      </p:pic>
      <p:pic>
        <p:nvPicPr>
          <p:cNvPr id="5" name="Picture 4"/>
          <p:cNvPicPr>
            <a:picLocks noChangeAspect="1"/>
          </p:cNvPicPr>
          <p:nvPr userDrawn="1"/>
        </p:nvPicPr>
        <p:blipFill rotWithShape="1">
          <a:blip r:embed="rId20">
            <a:extLst>
              <a:ext uri="{28A0092B-C50C-407E-A947-70E740481C1C}">
                <a14:useLocalDpi xmlns:a14="http://schemas.microsoft.com/office/drawing/2010/main" val="0"/>
              </a:ext>
            </a:extLst>
          </a:blip>
          <a:srcRect b="12643"/>
          <a:stretch/>
        </p:blipFill>
        <p:spPr>
          <a:xfrm>
            <a:off x="0" y="4066781"/>
            <a:ext cx="9144000" cy="1076719"/>
          </a:xfrm>
          <a:prstGeom prst="rect">
            <a:avLst/>
          </a:prstGeom>
        </p:spPr>
      </p:pic>
      <p:pic>
        <p:nvPicPr>
          <p:cNvPr id="6" name="Picture 5"/>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8431614" y="4380661"/>
            <a:ext cx="540000" cy="583637"/>
          </a:xfrm>
          <a:prstGeom prst="rect">
            <a:avLst/>
          </a:prstGeom>
        </p:spPr>
      </p:pic>
    </p:spTree>
    <p:extLst>
      <p:ext uri="{BB962C8B-B14F-4D97-AF65-F5344CB8AC3E}">
        <p14:creationId xmlns:p14="http://schemas.microsoft.com/office/powerpoint/2010/main" val="3352422790"/>
      </p:ext>
    </p:extLst>
  </p:cSld>
  <p:clrMap bg1="lt1" tx1="dk1" bg2="lt2" tx2="dk2" accent1="accent1" accent2="accent2" accent3="accent3" accent4="accent4" accent5="accent5" accent6="accent6" hlink="hlink" folHlink="folHlink"/>
  <p:sldLayoutIdLst>
    <p:sldLayoutId id="2147483744" r:id="rId1"/>
    <p:sldLayoutId id="2147483706" r:id="rId2"/>
    <p:sldLayoutId id="2147483708" r:id="rId3"/>
    <p:sldLayoutId id="2147483753" r:id="rId4"/>
    <p:sldLayoutId id="2147483713" r:id="rId5"/>
    <p:sldLayoutId id="2147483714" r:id="rId6"/>
    <p:sldLayoutId id="2147483683" r:id="rId7"/>
    <p:sldLayoutId id="2147483684" r:id="rId8"/>
    <p:sldLayoutId id="2147483680" r:id="rId9"/>
    <p:sldLayoutId id="2147483655" r:id="rId10"/>
    <p:sldLayoutId id="2147483689" r:id="rId11"/>
    <p:sldLayoutId id="2147483699" r:id="rId12"/>
    <p:sldLayoutId id="2147483679" r:id="rId13"/>
    <p:sldLayoutId id="2147483717" r:id="rId14"/>
    <p:sldLayoutId id="2147483754" r:id="rId15"/>
    <p:sldLayoutId id="2147483757" r:id="rId16"/>
    <p:sldLayoutId id="2147483759" r:id="rId17"/>
    <p:sldLayoutId id="2147483760" r:id="rId18"/>
  </p:sldLayoutIdLst>
  <p:txStyles>
    <p:titleStyle>
      <a:lvl1pPr algn="l" defTabSz="457200" rtl="0" eaLnBrk="1" latinLnBrk="0" hangingPunct="1">
        <a:lnSpc>
          <a:spcPct val="90000"/>
        </a:lnSpc>
        <a:spcBef>
          <a:spcPct val="0"/>
        </a:spcBef>
        <a:buNone/>
        <a:defRPr sz="3200" b="1" kern="1200" cap="none" baseline="0">
          <a:solidFill>
            <a:schemeClr val="tx1"/>
          </a:solidFill>
          <a:latin typeface="+mj-lt"/>
          <a:ea typeface="+mj-ea"/>
          <a:cs typeface="+mj-cs"/>
        </a:defRPr>
      </a:lvl1pPr>
    </p:titleStyle>
    <p:bodyStyle>
      <a:lvl1pPr marL="180000" indent="-180000" algn="l" defTabSz="457200" rtl="0" eaLnBrk="1" latinLnBrk="0" hangingPunct="1">
        <a:spcBef>
          <a:spcPct val="20000"/>
        </a:spcBef>
        <a:buClr>
          <a:schemeClr val="accent2"/>
        </a:buClr>
        <a:buFont typeface="Arial"/>
        <a:buChar char="•"/>
        <a:defRPr sz="2000" kern="1200">
          <a:solidFill>
            <a:schemeClr val="tx1"/>
          </a:solidFill>
          <a:latin typeface="+mn-lt"/>
          <a:ea typeface="+mn-ea"/>
          <a:cs typeface="+mn-cs"/>
        </a:defRPr>
      </a:lvl1pPr>
      <a:lvl2pPr marL="360000" indent="-180000" algn="l" defTabSz="457200" rtl="0" eaLnBrk="1" latinLnBrk="0" hangingPunct="1">
        <a:spcBef>
          <a:spcPct val="20000"/>
        </a:spcBef>
        <a:buClr>
          <a:schemeClr val="accent2"/>
        </a:buClr>
        <a:buFont typeface="Lucida Grande"/>
        <a:buChar char="-"/>
        <a:defRPr sz="2000" kern="1200">
          <a:solidFill>
            <a:schemeClr val="tx1"/>
          </a:solidFill>
          <a:latin typeface="+mn-lt"/>
          <a:ea typeface="+mn-ea"/>
          <a:cs typeface="+mn-cs"/>
        </a:defRPr>
      </a:lvl2pPr>
      <a:lvl3pPr marL="540000" indent="-180000" algn="l" defTabSz="457200" rtl="0" eaLnBrk="1" latinLnBrk="0" hangingPunct="1">
        <a:spcBef>
          <a:spcPct val="20000"/>
        </a:spcBef>
        <a:buClr>
          <a:schemeClr val="accent2"/>
        </a:buClr>
        <a:buFont typeface="Arial"/>
        <a:buChar char="•"/>
        <a:defRPr sz="2000" kern="1200">
          <a:solidFill>
            <a:schemeClr val="tx1"/>
          </a:solidFill>
          <a:latin typeface="+mn-lt"/>
          <a:ea typeface="+mn-ea"/>
          <a:cs typeface="+mn-cs"/>
        </a:defRPr>
      </a:lvl3pPr>
      <a:lvl4pPr marL="720000" indent="-180000" algn="l" defTabSz="457200" rtl="0" eaLnBrk="1" latinLnBrk="0" hangingPunct="1">
        <a:spcBef>
          <a:spcPct val="20000"/>
        </a:spcBef>
        <a:buClr>
          <a:schemeClr val="accent2"/>
        </a:buClr>
        <a:buFont typeface="Lucida Grande"/>
        <a:buChar char="-"/>
        <a:defRPr sz="2000" kern="1200">
          <a:solidFill>
            <a:schemeClr val="tx1"/>
          </a:solidFill>
          <a:latin typeface="+mn-lt"/>
          <a:ea typeface="+mn-ea"/>
          <a:cs typeface="+mn-cs"/>
        </a:defRPr>
      </a:lvl4pPr>
      <a:lvl5pPr marL="900000" indent="-180000" algn="l" defTabSz="457200" rtl="0" eaLnBrk="1" latinLnBrk="0" hangingPunct="1">
        <a:spcBef>
          <a:spcPct val="20000"/>
        </a:spcBef>
        <a:buClr>
          <a:schemeClr val="accent2"/>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000" y="180000"/>
            <a:ext cx="8280000" cy="1008000"/>
          </a:xfrm>
          <a:prstGeom prst="rect">
            <a:avLst/>
          </a:prstGeom>
        </p:spPr>
        <p:txBody>
          <a:bodyPr vert="horz" lIns="0" tIns="0" rIns="0" bIns="0" rtlCol="0" anchor="b" anchorCtr="0">
            <a:noAutofit/>
          </a:bodyPr>
          <a:lstStyle/>
          <a:p>
            <a:r>
              <a:rPr lang="en-US"/>
              <a:t>Click to edit master title style</a:t>
            </a:r>
          </a:p>
        </p:txBody>
      </p:sp>
    </p:spTree>
    <p:extLst>
      <p:ext uri="{BB962C8B-B14F-4D97-AF65-F5344CB8AC3E}">
        <p14:creationId xmlns:p14="http://schemas.microsoft.com/office/powerpoint/2010/main" val="2894877280"/>
      </p:ext>
    </p:extLst>
  </p:cSld>
  <p:clrMap bg1="lt1" tx1="dk1" bg2="lt2" tx2="dk2" accent1="accent1" accent2="accent2" accent3="accent3" accent4="accent4" accent5="accent5" accent6="accent6" hlink="hlink" folHlink="folHlink"/>
  <p:sldLayoutIdLst>
    <p:sldLayoutId id="2147483756" r:id="rId1"/>
    <p:sldLayoutId id="2147483758" r:id="rId2"/>
  </p:sldLayoutIdLst>
  <p:txStyles>
    <p:titleStyle>
      <a:lvl1pPr algn="l" defTabSz="457200" rtl="0" eaLnBrk="1" latinLnBrk="0" hangingPunct="1">
        <a:lnSpc>
          <a:spcPct val="90000"/>
        </a:lnSpc>
        <a:spcBef>
          <a:spcPct val="0"/>
        </a:spcBef>
        <a:buNone/>
        <a:defRPr sz="3200" b="1" kern="1200" cap="none" baseline="0">
          <a:solidFill>
            <a:schemeClr val="tx1"/>
          </a:solidFill>
          <a:latin typeface="+mj-lt"/>
          <a:ea typeface="+mj-ea"/>
          <a:cs typeface="+mj-cs"/>
        </a:defRPr>
      </a:lvl1pPr>
    </p:titleStyle>
    <p:bodyStyle>
      <a:lvl1pPr marL="180000" indent="-180000" algn="l" defTabSz="457200" rtl="0" eaLnBrk="1" latinLnBrk="0" hangingPunct="1">
        <a:spcBef>
          <a:spcPct val="20000"/>
        </a:spcBef>
        <a:buClr>
          <a:schemeClr val="accent2"/>
        </a:buClr>
        <a:buFont typeface="Arial"/>
        <a:buChar char="•"/>
        <a:defRPr sz="2000" kern="1200">
          <a:solidFill>
            <a:schemeClr val="tx1"/>
          </a:solidFill>
          <a:latin typeface="+mn-lt"/>
          <a:ea typeface="+mn-ea"/>
          <a:cs typeface="+mn-cs"/>
        </a:defRPr>
      </a:lvl1pPr>
      <a:lvl2pPr marL="360000" indent="-180000" algn="l" defTabSz="457200" rtl="0" eaLnBrk="1" latinLnBrk="0" hangingPunct="1">
        <a:spcBef>
          <a:spcPct val="20000"/>
        </a:spcBef>
        <a:buClr>
          <a:schemeClr val="accent2"/>
        </a:buClr>
        <a:buFont typeface="Lucida Grande"/>
        <a:buChar char="-"/>
        <a:defRPr sz="2000" kern="1200">
          <a:solidFill>
            <a:schemeClr val="tx1"/>
          </a:solidFill>
          <a:latin typeface="+mn-lt"/>
          <a:ea typeface="+mn-ea"/>
          <a:cs typeface="+mn-cs"/>
        </a:defRPr>
      </a:lvl2pPr>
      <a:lvl3pPr marL="540000" indent="-180000" algn="l" defTabSz="457200" rtl="0" eaLnBrk="1" latinLnBrk="0" hangingPunct="1">
        <a:spcBef>
          <a:spcPct val="20000"/>
        </a:spcBef>
        <a:buClr>
          <a:schemeClr val="accent2"/>
        </a:buClr>
        <a:buFont typeface="Arial"/>
        <a:buChar char="•"/>
        <a:defRPr sz="2000" kern="1200">
          <a:solidFill>
            <a:schemeClr val="tx1"/>
          </a:solidFill>
          <a:latin typeface="+mn-lt"/>
          <a:ea typeface="+mn-ea"/>
          <a:cs typeface="+mn-cs"/>
        </a:defRPr>
      </a:lvl3pPr>
      <a:lvl4pPr marL="720000" indent="-180000" algn="l" defTabSz="457200" rtl="0" eaLnBrk="1" latinLnBrk="0" hangingPunct="1">
        <a:spcBef>
          <a:spcPct val="20000"/>
        </a:spcBef>
        <a:buClr>
          <a:schemeClr val="accent2"/>
        </a:buClr>
        <a:buFont typeface="Lucida Grande"/>
        <a:buChar char="-"/>
        <a:defRPr sz="2000" kern="1200">
          <a:solidFill>
            <a:schemeClr val="tx1"/>
          </a:solidFill>
          <a:latin typeface="+mn-lt"/>
          <a:ea typeface="+mn-ea"/>
          <a:cs typeface="+mn-cs"/>
        </a:defRPr>
      </a:lvl4pPr>
      <a:lvl5pPr marL="900000" indent="-180000" algn="l" defTabSz="457200" rtl="0" eaLnBrk="1" latinLnBrk="0" hangingPunct="1">
        <a:spcBef>
          <a:spcPct val="20000"/>
        </a:spcBef>
        <a:buClr>
          <a:schemeClr val="accent2"/>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7.pn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D9639CF-2841-B207-C070-4D0169F9EDBC}"/>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083601"/>
            <a:ext cx="9144000" cy="174865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1614" y="4380661"/>
            <a:ext cx="540000" cy="583637"/>
          </a:xfrm>
          <a:prstGeom prst="rect">
            <a:avLst/>
          </a:prstGeom>
        </p:spPr>
      </p:pic>
      <p:sp>
        <p:nvSpPr>
          <p:cNvPr id="3" name="Title 2"/>
          <p:cNvSpPr>
            <a:spLocks noGrp="1"/>
          </p:cNvSpPr>
          <p:nvPr>
            <p:ph type="ctrTitle" idx="4294967295"/>
          </p:nvPr>
        </p:nvSpPr>
        <p:spPr>
          <a:xfrm>
            <a:off x="439047" y="3666050"/>
            <a:ext cx="8321941" cy="583637"/>
          </a:xfrm>
        </p:spPr>
        <p:txBody>
          <a:bodyPr/>
          <a:lstStyle/>
          <a:p>
            <a:pPr>
              <a:lnSpc>
                <a:spcPct val="100000"/>
              </a:lnSpc>
              <a:spcBef>
                <a:spcPts val="1200"/>
              </a:spcBef>
            </a:pPr>
            <a:r>
              <a:rPr lang="en-AU" sz="2400" dirty="0"/>
              <a:t>Psychosocial hazards at work</a:t>
            </a:r>
            <a:endParaRPr lang="en-AU" sz="2400" b="0" dirty="0">
              <a:solidFill>
                <a:schemeClr val="tx2"/>
              </a:solidFill>
            </a:endParaRPr>
          </a:p>
        </p:txBody>
      </p:sp>
      <p:sp>
        <p:nvSpPr>
          <p:cNvPr id="7" name="Title 2">
            <a:extLst>
              <a:ext uri="{FF2B5EF4-FFF2-40B4-BE49-F238E27FC236}">
                <a16:creationId xmlns:a16="http://schemas.microsoft.com/office/drawing/2014/main" id="{0EF77D89-4F64-2D42-B313-85409ABBD30C}"/>
              </a:ext>
            </a:extLst>
          </p:cNvPr>
          <p:cNvSpPr txBox="1">
            <a:spLocks/>
          </p:cNvSpPr>
          <p:nvPr/>
        </p:nvSpPr>
        <p:spPr>
          <a:xfrm>
            <a:off x="455013" y="3875780"/>
            <a:ext cx="7530182" cy="1009762"/>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3500" b="1" kern="1200" cap="none" baseline="0">
                <a:solidFill>
                  <a:schemeClr val="tx1"/>
                </a:solidFill>
                <a:latin typeface="+mj-lt"/>
                <a:ea typeface="+mj-ea"/>
                <a:cs typeface="+mj-cs"/>
              </a:defRPr>
            </a:lvl1pPr>
          </a:lstStyle>
          <a:p>
            <a:pPr algn="l"/>
            <a:r>
              <a:rPr lang="en-AU" sz="1400" dirty="0">
                <a:solidFill>
                  <a:schemeClr val="tx2"/>
                </a:solidFill>
                <a:cs typeface="Arial"/>
              </a:rPr>
              <a:t>Lachlan O’Neill: </a:t>
            </a:r>
            <a:r>
              <a:rPr lang="en-AU" sz="1400" b="0" dirty="0">
                <a:solidFill>
                  <a:schemeClr val="tx2"/>
                </a:solidFill>
                <a:cs typeface="Arial"/>
              </a:rPr>
              <a:t>Principal Inspector, Psychological Health &amp; Safety</a:t>
            </a:r>
          </a:p>
          <a:p>
            <a:pPr algn="l"/>
            <a:r>
              <a:rPr lang="en-AU" sz="1400" b="0" dirty="0">
                <a:solidFill>
                  <a:schemeClr val="tx2"/>
                </a:solidFill>
                <a:cs typeface="Arial"/>
              </a:rPr>
              <a:t>11 October 2023</a:t>
            </a:r>
          </a:p>
        </p:txBody>
      </p:sp>
      <p:sp>
        <p:nvSpPr>
          <p:cNvPr id="2" name="TextBox 1">
            <a:extLst>
              <a:ext uri="{FF2B5EF4-FFF2-40B4-BE49-F238E27FC236}">
                <a16:creationId xmlns:a16="http://schemas.microsoft.com/office/drawing/2014/main" id="{61D4DE2E-917C-984C-8307-8112430FC42D}"/>
              </a:ext>
            </a:extLst>
          </p:cNvPr>
          <p:cNvSpPr txBox="1"/>
          <p:nvPr/>
        </p:nvSpPr>
        <p:spPr>
          <a:xfrm>
            <a:off x="9907146" y="2585071"/>
            <a:ext cx="184731" cy="369332"/>
          </a:xfrm>
          <a:prstGeom prst="rect">
            <a:avLst/>
          </a:prstGeom>
          <a:noFill/>
        </p:spPr>
        <p:txBody>
          <a:bodyPr wrap="none" rtlCol="0">
            <a:spAutoFit/>
          </a:bodyPr>
          <a:lstStyle/>
          <a:p>
            <a:endParaRPr lang="en-US"/>
          </a:p>
        </p:txBody>
      </p:sp>
      <p:pic>
        <p:nvPicPr>
          <p:cNvPr id="9" name="Picture 8">
            <a:extLst>
              <a:ext uri="{FF2B5EF4-FFF2-40B4-BE49-F238E27FC236}">
                <a16:creationId xmlns:a16="http://schemas.microsoft.com/office/drawing/2014/main" id="{5E5F83C2-5ECB-FC4E-88CC-723344C66B27}"/>
              </a:ext>
            </a:extLst>
          </p:cNvPr>
          <p:cNvPicPr>
            <a:picLocks noChangeAspect="1"/>
          </p:cNvPicPr>
          <p:nvPr/>
        </p:nvPicPr>
        <p:blipFill>
          <a:blip r:embed="rId5"/>
          <a:stretch>
            <a:fillRect/>
          </a:stretch>
        </p:blipFill>
        <p:spPr>
          <a:xfrm>
            <a:off x="-1" y="-8236"/>
            <a:ext cx="9144000" cy="2466188"/>
          </a:xfrm>
          <a:prstGeom prst="rect">
            <a:avLst/>
          </a:prstGeom>
        </p:spPr>
      </p:pic>
    </p:spTree>
    <p:extLst>
      <p:ext uri="{BB962C8B-B14F-4D97-AF65-F5344CB8AC3E}">
        <p14:creationId xmlns:p14="http://schemas.microsoft.com/office/powerpoint/2010/main" val="2507943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EAC4370-6601-BAF3-889C-82F08A30F5B8}"/>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Content Placeholder 1">
            <a:extLst>
              <a:ext uri="{FF2B5EF4-FFF2-40B4-BE49-F238E27FC236}">
                <a16:creationId xmlns:a16="http://schemas.microsoft.com/office/drawing/2014/main" id="{5045AB87-F484-479F-A9B9-64E7C83D7E27}"/>
              </a:ext>
            </a:extLst>
          </p:cNvPr>
          <p:cNvSpPr>
            <a:spLocks noGrp="1"/>
          </p:cNvSpPr>
          <p:nvPr>
            <p:ph idx="1"/>
          </p:nvPr>
        </p:nvSpPr>
        <p:spPr>
          <a:xfrm>
            <a:off x="432000" y="1486673"/>
            <a:ext cx="8280000" cy="2981326"/>
          </a:xfrm>
        </p:spPr>
        <p:txBody>
          <a:bodyPr/>
          <a:lstStyle/>
          <a:p>
            <a:pPr marL="285750" indent="-285750">
              <a:buFont typeface="Arial" panose="020B0604020202020204" pitchFamily="34" charset="0"/>
              <a:buChar char="•"/>
            </a:pPr>
            <a:r>
              <a:rPr lang="en-AU" dirty="0"/>
              <a:t>Say no to unsafe work</a:t>
            </a:r>
          </a:p>
          <a:p>
            <a:pPr marL="285750" indent="-285750">
              <a:buFont typeface="Arial" panose="020B0604020202020204" pitchFamily="34" charset="0"/>
              <a:buChar char="•"/>
            </a:pPr>
            <a:r>
              <a:rPr lang="en-AU" dirty="0"/>
              <a:t>Notify / report issues, injuries, illnesses</a:t>
            </a:r>
          </a:p>
          <a:p>
            <a:pPr marL="285750" indent="-285750">
              <a:buFont typeface="Arial" panose="020B0604020202020204" pitchFamily="34" charset="0"/>
              <a:buChar char="•"/>
            </a:pPr>
            <a:r>
              <a:rPr lang="en-AU" dirty="0"/>
              <a:t>WHS issue resolution process</a:t>
            </a:r>
          </a:p>
          <a:p>
            <a:pPr marL="285750" indent="-285750">
              <a:buFont typeface="Arial" panose="020B0604020202020204" pitchFamily="34" charset="0"/>
              <a:buChar char="•"/>
            </a:pPr>
            <a:r>
              <a:rPr lang="en-AU" dirty="0"/>
              <a:t>Speak with: Manager(s), HSR, Union, SafeWork NSW</a:t>
            </a:r>
          </a:p>
          <a:p>
            <a:pPr marL="285750" indent="-285750">
              <a:buFont typeface="Arial" panose="020B0604020202020204" pitchFamily="34" charset="0"/>
              <a:buChar char="•"/>
            </a:pPr>
            <a:r>
              <a:rPr lang="en-AU" dirty="0"/>
              <a:t>Phone 131050 for SafeWork NSW</a:t>
            </a:r>
          </a:p>
          <a:p>
            <a:pPr marL="285750" indent="-285750">
              <a:buFont typeface="Arial" panose="020B0604020202020204" pitchFamily="34" charset="0"/>
              <a:buChar char="•"/>
            </a:pPr>
            <a:r>
              <a:rPr lang="en-AU" dirty="0" err="1"/>
              <a:t>SpeakUp</a:t>
            </a:r>
            <a:r>
              <a:rPr lang="en-AU" dirty="0"/>
              <a:t> App to report</a:t>
            </a:r>
          </a:p>
          <a:p>
            <a:pPr marL="285750" indent="-285750">
              <a:buFont typeface="Arial" panose="020B0604020202020204" pitchFamily="34" charset="0"/>
              <a:buChar char="•"/>
            </a:pPr>
            <a:r>
              <a:rPr lang="en-AU" dirty="0"/>
              <a:t>Lodge a workers compensation claim (employer) for work-related injury or illness</a:t>
            </a:r>
          </a:p>
          <a:p>
            <a:pPr marL="285750" indent="-285750">
              <a:buFont typeface="Arial" panose="020B0604020202020204" pitchFamily="34" charset="0"/>
              <a:buChar char="•"/>
            </a:pPr>
            <a:r>
              <a:rPr lang="en-AU" dirty="0"/>
              <a:t>Protections from discriminatory, misleading or coercive conduct</a:t>
            </a:r>
          </a:p>
          <a:p>
            <a:pPr marL="285750" indent="-285750">
              <a:buFont typeface="Arial" panose="020B0604020202020204" pitchFamily="34" charset="0"/>
              <a:buChar char="•"/>
            </a:pPr>
            <a:r>
              <a:rPr lang="en-AU" dirty="0"/>
              <a:t>Anti-discrimination rights and protections</a:t>
            </a:r>
          </a:p>
        </p:txBody>
      </p:sp>
      <p:sp>
        <p:nvSpPr>
          <p:cNvPr id="3" name="Title 2">
            <a:extLst>
              <a:ext uri="{FF2B5EF4-FFF2-40B4-BE49-F238E27FC236}">
                <a16:creationId xmlns:a16="http://schemas.microsoft.com/office/drawing/2014/main" id="{F53E13A3-374F-47AD-9BE4-0B70337218B0}"/>
              </a:ext>
            </a:extLst>
          </p:cNvPr>
          <p:cNvSpPr>
            <a:spLocks noGrp="1"/>
          </p:cNvSpPr>
          <p:nvPr>
            <p:ph type="title"/>
          </p:nvPr>
        </p:nvSpPr>
        <p:spPr>
          <a:xfrm>
            <a:off x="432000" y="273192"/>
            <a:ext cx="8280000" cy="1008000"/>
          </a:xfrm>
        </p:spPr>
        <p:txBody>
          <a:bodyPr/>
          <a:lstStyle/>
          <a:p>
            <a:r>
              <a:rPr lang="en-AU" dirty="0"/>
              <a:t>WHS rights, safety issues and unfair treatment:</a:t>
            </a:r>
          </a:p>
        </p:txBody>
      </p:sp>
      <p:sp>
        <p:nvSpPr>
          <p:cNvPr id="4" name="TextBox 3">
            <a:extLst>
              <a:ext uri="{FF2B5EF4-FFF2-40B4-BE49-F238E27FC236}">
                <a16:creationId xmlns:a16="http://schemas.microsoft.com/office/drawing/2014/main" id="{70EB48AB-EBAE-46B7-AECE-D4B27FA47F34}"/>
              </a:ext>
            </a:extLst>
          </p:cNvPr>
          <p:cNvSpPr txBox="1"/>
          <p:nvPr/>
        </p:nvSpPr>
        <p:spPr>
          <a:xfrm>
            <a:off x="329609" y="4670281"/>
            <a:ext cx="8382391" cy="276999"/>
          </a:xfrm>
          <a:prstGeom prst="rect">
            <a:avLst/>
          </a:prstGeom>
          <a:noFill/>
        </p:spPr>
        <p:txBody>
          <a:bodyPr wrap="square">
            <a:spAutoFit/>
          </a:bodyPr>
          <a:lstStyle/>
          <a:p>
            <a:r>
              <a:rPr lang="en-AU" sz="1200"/>
              <a:t>https://www.nsw.gov.au/mental-health-at-work/legal-obligations-and-rights#workers-legal-obligations-and-rights</a:t>
            </a:r>
          </a:p>
        </p:txBody>
      </p:sp>
    </p:spTree>
    <p:extLst>
      <p:ext uri="{BB962C8B-B14F-4D97-AF65-F5344CB8AC3E}">
        <p14:creationId xmlns:p14="http://schemas.microsoft.com/office/powerpoint/2010/main" val="653183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8C839B2-AF78-E9F8-247A-69E07237B144}"/>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F4D7B019-165B-4574-A22F-7924435EF6A3}"/>
              </a:ext>
            </a:extLst>
          </p:cNvPr>
          <p:cNvSpPr>
            <a:spLocks noGrp="1"/>
          </p:cNvSpPr>
          <p:nvPr>
            <p:ph type="title"/>
          </p:nvPr>
        </p:nvSpPr>
        <p:spPr>
          <a:xfrm>
            <a:off x="180365" y="272560"/>
            <a:ext cx="8258144" cy="373949"/>
          </a:xfrm>
        </p:spPr>
        <p:txBody>
          <a:bodyPr/>
          <a:lstStyle/>
          <a:p>
            <a:r>
              <a:rPr lang="en-US">
                <a:cs typeface="Arial"/>
              </a:rPr>
              <a:t>Scenario 1 – Health Care</a:t>
            </a:r>
            <a:endParaRPr lang="en-US"/>
          </a:p>
        </p:txBody>
      </p:sp>
      <p:sp>
        <p:nvSpPr>
          <p:cNvPr id="3" name="Slide Number Placeholder 2">
            <a:extLst>
              <a:ext uri="{FF2B5EF4-FFF2-40B4-BE49-F238E27FC236}">
                <a16:creationId xmlns:a16="http://schemas.microsoft.com/office/drawing/2014/main" id="{6194F7E2-7E1B-4122-9479-353648E9A4AE}"/>
              </a:ext>
            </a:extLst>
          </p:cNvPr>
          <p:cNvSpPr>
            <a:spLocks noGrp="1"/>
          </p:cNvSpPr>
          <p:nvPr>
            <p:ph type="sldNum" sz="quarter" idx="11"/>
          </p:nvPr>
        </p:nvSpPr>
        <p:spPr/>
        <p:txBody>
          <a:bodyPr/>
          <a:lstStyle/>
          <a:p>
            <a:endParaRPr lang="en-GB"/>
          </a:p>
        </p:txBody>
      </p:sp>
      <p:pic>
        <p:nvPicPr>
          <p:cNvPr id="6" name="Picture 5">
            <a:extLst>
              <a:ext uri="{FF2B5EF4-FFF2-40B4-BE49-F238E27FC236}">
                <a16:creationId xmlns:a16="http://schemas.microsoft.com/office/drawing/2014/main" id="{5F816BD5-7AB6-EC65-ACF8-AC2EE6473A7E}"/>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904670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53EF29C-CBD8-00BC-770F-5B76A02C1318}"/>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39" name="Rectangle: Rounded Corners 38">
            <a:extLst>
              <a:ext uri="{FF2B5EF4-FFF2-40B4-BE49-F238E27FC236}">
                <a16:creationId xmlns:a16="http://schemas.microsoft.com/office/drawing/2014/main" id="{368F4696-323C-4890-A33E-F2339875C891}"/>
              </a:ext>
            </a:extLst>
          </p:cNvPr>
          <p:cNvSpPr/>
          <p:nvPr/>
        </p:nvSpPr>
        <p:spPr>
          <a:xfrm>
            <a:off x="3339070" y="1084099"/>
            <a:ext cx="4687574" cy="831011"/>
          </a:xfrm>
          <a:prstGeom prst="roundRect">
            <a:avLst/>
          </a:prstGeom>
          <a:solidFill>
            <a:schemeClr val="bg1"/>
          </a:solidFill>
        </p:spPr>
        <p:style>
          <a:lnRef idx="1">
            <a:schemeClr val="dk1"/>
          </a:lnRef>
          <a:fillRef idx="3">
            <a:schemeClr val="dk1"/>
          </a:fillRef>
          <a:effectRef idx="2">
            <a:schemeClr val="dk1"/>
          </a:effectRef>
          <a:fontRef idx="minor">
            <a:schemeClr val="lt1"/>
          </a:fontRef>
        </p:style>
        <p:txBody>
          <a:bodyPr rtlCol="0" anchor="ctr"/>
          <a:lstStyle/>
          <a:p>
            <a:pPr algn="ctr"/>
            <a:endParaRPr lang="en-AU"/>
          </a:p>
        </p:txBody>
      </p:sp>
      <p:sp>
        <p:nvSpPr>
          <p:cNvPr id="35" name="Rectangle: Rounded Corners 34">
            <a:extLst>
              <a:ext uri="{FF2B5EF4-FFF2-40B4-BE49-F238E27FC236}">
                <a16:creationId xmlns:a16="http://schemas.microsoft.com/office/drawing/2014/main" id="{52AF5E52-C07E-44F8-B1BD-D7F5D7911C0D}"/>
              </a:ext>
            </a:extLst>
          </p:cNvPr>
          <p:cNvSpPr/>
          <p:nvPr/>
        </p:nvSpPr>
        <p:spPr>
          <a:xfrm>
            <a:off x="3324312" y="2086802"/>
            <a:ext cx="4687574" cy="831011"/>
          </a:xfrm>
          <a:prstGeom prst="roundRect">
            <a:avLst/>
          </a:prstGeom>
          <a:solidFill>
            <a:schemeClr val="bg1"/>
          </a:solidFill>
        </p:spPr>
        <p:style>
          <a:lnRef idx="1">
            <a:schemeClr val="dk1"/>
          </a:lnRef>
          <a:fillRef idx="3">
            <a:schemeClr val="dk1"/>
          </a:fillRef>
          <a:effectRef idx="2">
            <a:schemeClr val="dk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D905042A-0FD9-411E-8508-1D3EDC4F6549}"/>
              </a:ext>
            </a:extLst>
          </p:cNvPr>
          <p:cNvSpPr>
            <a:spLocks noGrp="1"/>
          </p:cNvSpPr>
          <p:nvPr>
            <p:ph type="title"/>
          </p:nvPr>
        </p:nvSpPr>
        <p:spPr>
          <a:xfrm>
            <a:off x="495275" y="50631"/>
            <a:ext cx="7881514" cy="831011"/>
          </a:xfrm>
        </p:spPr>
        <p:txBody>
          <a:bodyPr/>
          <a:lstStyle/>
          <a:p>
            <a:br>
              <a:rPr lang="en-AU" dirty="0">
                <a:solidFill>
                  <a:schemeClr val="tx1"/>
                </a:solidFill>
              </a:rPr>
            </a:br>
            <a:r>
              <a:rPr lang="en-AU" dirty="0">
                <a:solidFill>
                  <a:schemeClr val="tx1"/>
                </a:solidFill>
              </a:rPr>
              <a:t>C</a:t>
            </a:r>
            <a:r>
              <a:rPr lang="en-AU" sz="2800" dirty="0">
                <a:solidFill>
                  <a:schemeClr val="tx1"/>
                </a:solidFill>
              </a:rPr>
              <a:t>ASE STUDY: Government Call Centre</a:t>
            </a:r>
          </a:p>
        </p:txBody>
      </p:sp>
      <p:pic>
        <p:nvPicPr>
          <p:cNvPr id="2" name="Picture 1">
            <a:extLst>
              <a:ext uri="{FF2B5EF4-FFF2-40B4-BE49-F238E27FC236}">
                <a16:creationId xmlns:a16="http://schemas.microsoft.com/office/drawing/2014/main" id="{8CEED67B-25A7-4CFE-B803-C8F40CCC20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5275" y="1015976"/>
            <a:ext cx="2109629" cy="3111547"/>
          </a:xfrm>
          <a:prstGeom prst="roundRect">
            <a:avLst/>
          </a:prstGeom>
        </p:spPr>
      </p:pic>
      <p:grpSp>
        <p:nvGrpSpPr>
          <p:cNvPr id="14" name="Group 13">
            <a:extLst>
              <a:ext uri="{FF2B5EF4-FFF2-40B4-BE49-F238E27FC236}">
                <a16:creationId xmlns:a16="http://schemas.microsoft.com/office/drawing/2014/main" id="{94DFC17B-DB40-4D62-BFE7-46B7DF521883}"/>
              </a:ext>
            </a:extLst>
          </p:cNvPr>
          <p:cNvGrpSpPr/>
          <p:nvPr/>
        </p:nvGrpSpPr>
        <p:grpSpPr>
          <a:xfrm>
            <a:off x="3096112" y="1290457"/>
            <a:ext cx="406459" cy="411178"/>
            <a:chOff x="2898710" y="1335024"/>
            <a:chExt cx="478972" cy="496520"/>
          </a:xfrm>
        </p:grpSpPr>
        <p:sp>
          <p:nvSpPr>
            <p:cNvPr id="13" name="Oval 12">
              <a:extLst>
                <a:ext uri="{FF2B5EF4-FFF2-40B4-BE49-F238E27FC236}">
                  <a16:creationId xmlns:a16="http://schemas.microsoft.com/office/drawing/2014/main" id="{A6F1171D-6BD5-4055-AEA7-E031E81A310A}"/>
                </a:ext>
              </a:extLst>
            </p:cNvPr>
            <p:cNvSpPr/>
            <p:nvPr/>
          </p:nvSpPr>
          <p:spPr>
            <a:xfrm>
              <a:off x="2898710" y="1335024"/>
              <a:ext cx="478972" cy="4965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11" name="Picture 10">
              <a:extLst>
                <a:ext uri="{FF2B5EF4-FFF2-40B4-BE49-F238E27FC236}">
                  <a16:creationId xmlns:a16="http://schemas.microsoft.com/office/drawing/2014/main" id="{13EA13F4-04AE-46A5-8B28-A6B42FAE3B27}"/>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2978426" y="1420366"/>
              <a:ext cx="326743" cy="301447"/>
            </a:xfrm>
            <a:prstGeom prst="rect">
              <a:avLst/>
            </a:prstGeom>
          </p:spPr>
        </p:pic>
      </p:grpSp>
      <p:sp>
        <p:nvSpPr>
          <p:cNvPr id="15" name="TextBox 14">
            <a:extLst>
              <a:ext uri="{FF2B5EF4-FFF2-40B4-BE49-F238E27FC236}">
                <a16:creationId xmlns:a16="http://schemas.microsoft.com/office/drawing/2014/main" id="{EE52082A-87CA-4738-8A12-5D6F37AC9100}"/>
              </a:ext>
            </a:extLst>
          </p:cNvPr>
          <p:cNvSpPr txBox="1"/>
          <p:nvPr/>
        </p:nvSpPr>
        <p:spPr>
          <a:xfrm>
            <a:off x="3564398" y="1204784"/>
            <a:ext cx="4574358" cy="923330"/>
          </a:xfrm>
          <a:prstGeom prst="rect">
            <a:avLst/>
          </a:prstGeom>
          <a:noFill/>
        </p:spPr>
        <p:txBody>
          <a:bodyPr wrap="square" rtlCol="0">
            <a:spAutoFit/>
          </a:bodyPr>
          <a:lstStyle/>
          <a:p>
            <a:r>
              <a:rPr lang="en-AU" sz="1400" b="1" dirty="0">
                <a:solidFill>
                  <a:schemeClr val="accent4"/>
                </a:solidFill>
              </a:rPr>
              <a:t>Hazards &amp; Risks</a:t>
            </a:r>
          </a:p>
          <a:p>
            <a:r>
              <a:rPr lang="en-AU" sz="1100" dirty="0">
                <a:solidFill>
                  <a:schemeClr val="tx2"/>
                </a:solidFill>
              </a:rPr>
              <a:t>Role overload, role conflict, abuse from clients, low job control, lack of task variety, lack of role clarity, poor change management</a:t>
            </a:r>
          </a:p>
          <a:p>
            <a:endParaRPr lang="en-AU" dirty="0"/>
          </a:p>
        </p:txBody>
      </p:sp>
      <p:sp>
        <p:nvSpPr>
          <p:cNvPr id="21" name="TextBox 20">
            <a:extLst>
              <a:ext uri="{FF2B5EF4-FFF2-40B4-BE49-F238E27FC236}">
                <a16:creationId xmlns:a16="http://schemas.microsoft.com/office/drawing/2014/main" id="{CB0582B8-F417-4A82-A84D-638181474F73}"/>
              </a:ext>
            </a:extLst>
          </p:cNvPr>
          <p:cNvSpPr txBox="1"/>
          <p:nvPr/>
        </p:nvSpPr>
        <p:spPr>
          <a:xfrm>
            <a:off x="3559529" y="2090337"/>
            <a:ext cx="4574358" cy="815608"/>
          </a:xfrm>
          <a:prstGeom prst="rect">
            <a:avLst/>
          </a:prstGeom>
          <a:noFill/>
        </p:spPr>
        <p:txBody>
          <a:bodyPr wrap="square" rtlCol="0">
            <a:spAutoFit/>
          </a:bodyPr>
          <a:lstStyle/>
          <a:p>
            <a:r>
              <a:rPr lang="en-AU" sz="1400" b="1" dirty="0">
                <a:solidFill>
                  <a:schemeClr val="accent4"/>
                </a:solidFill>
              </a:rPr>
              <a:t>Controls</a:t>
            </a:r>
          </a:p>
          <a:p>
            <a:r>
              <a:rPr lang="en-AU" sz="1100" dirty="0">
                <a:solidFill>
                  <a:schemeClr val="tx2"/>
                </a:solidFill>
              </a:rPr>
              <a:t>Workload: address or prioritise demands, adequate resources or efficiencies. Training, escalation processes. Rotation of tasks. Role descriptions, responsibilities defined. Debriefs. Consultation, etc.</a:t>
            </a:r>
          </a:p>
        </p:txBody>
      </p:sp>
      <p:grpSp>
        <p:nvGrpSpPr>
          <p:cNvPr id="29" name="Group 28">
            <a:extLst>
              <a:ext uri="{FF2B5EF4-FFF2-40B4-BE49-F238E27FC236}">
                <a16:creationId xmlns:a16="http://schemas.microsoft.com/office/drawing/2014/main" id="{8219EC39-C71F-497E-811A-4B3C960F1C30}"/>
              </a:ext>
            </a:extLst>
          </p:cNvPr>
          <p:cNvGrpSpPr/>
          <p:nvPr/>
        </p:nvGrpSpPr>
        <p:grpSpPr>
          <a:xfrm>
            <a:off x="3096113" y="2292900"/>
            <a:ext cx="406459" cy="411178"/>
            <a:chOff x="3145399" y="2213134"/>
            <a:chExt cx="406459" cy="411178"/>
          </a:xfrm>
        </p:grpSpPr>
        <p:sp>
          <p:nvSpPr>
            <p:cNvPr id="19" name="Oval 18">
              <a:extLst>
                <a:ext uri="{FF2B5EF4-FFF2-40B4-BE49-F238E27FC236}">
                  <a16:creationId xmlns:a16="http://schemas.microsoft.com/office/drawing/2014/main" id="{56F9DE55-E222-4868-886B-53E6D1AEA32B}"/>
                </a:ext>
              </a:extLst>
            </p:cNvPr>
            <p:cNvSpPr/>
            <p:nvPr/>
          </p:nvSpPr>
          <p:spPr>
            <a:xfrm>
              <a:off x="3145399" y="2213134"/>
              <a:ext cx="406459" cy="41117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22" name="Picture 21">
              <a:extLst>
                <a:ext uri="{FF2B5EF4-FFF2-40B4-BE49-F238E27FC236}">
                  <a16:creationId xmlns:a16="http://schemas.microsoft.com/office/drawing/2014/main" id="{77DF149A-B818-42A2-B832-B070FB52B56C}"/>
                </a:ext>
              </a:extLst>
            </p:cNvPr>
            <p:cNvPicPr>
              <a:picLocks noChangeAspect="1"/>
            </p:cNvPicPr>
            <p:nvPr/>
          </p:nvPicPr>
          <p:blipFill>
            <a:blip r:embed="rId5"/>
            <a:stretch>
              <a:fillRect/>
            </a:stretch>
          </p:blipFill>
          <p:spPr>
            <a:xfrm>
              <a:off x="3202356" y="2272103"/>
              <a:ext cx="292544" cy="292544"/>
            </a:xfrm>
            <a:prstGeom prst="rect">
              <a:avLst/>
            </a:prstGeom>
          </p:spPr>
        </p:pic>
      </p:grpSp>
      <p:grpSp>
        <p:nvGrpSpPr>
          <p:cNvPr id="33" name="Group 32">
            <a:extLst>
              <a:ext uri="{FF2B5EF4-FFF2-40B4-BE49-F238E27FC236}">
                <a16:creationId xmlns:a16="http://schemas.microsoft.com/office/drawing/2014/main" id="{032900D9-E4DD-4D46-A193-841EA11FCEEB}"/>
              </a:ext>
            </a:extLst>
          </p:cNvPr>
          <p:cNvGrpSpPr/>
          <p:nvPr/>
        </p:nvGrpSpPr>
        <p:grpSpPr>
          <a:xfrm>
            <a:off x="3096114" y="3104783"/>
            <a:ext cx="4930530" cy="831011"/>
            <a:chOff x="3372009" y="2913534"/>
            <a:chExt cx="4930530" cy="831011"/>
          </a:xfrm>
        </p:grpSpPr>
        <p:sp>
          <p:nvSpPr>
            <p:cNvPr id="32" name="Rectangle: Rounded Corners 31">
              <a:extLst>
                <a:ext uri="{FF2B5EF4-FFF2-40B4-BE49-F238E27FC236}">
                  <a16:creationId xmlns:a16="http://schemas.microsoft.com/office/drawing/2014/main" id="{78990A3C-0FA0-45B0-943D-0BF2650D1E26}"/>
                </a:ext>
              </a:extLst>
            </p:cNvPr>
            <p:cNvSpPr/>
            <p:nvPr/>
          </p:nvSpPr>
          <p:spPr>
            <a:xfrm>
              <a:off x="3614965" y="2913534"/>
              <a:ext cx="4687574" cy="831011"/>
            </a:xfrm>
            <a:prstGeom prst="roundRect">
              <a:avLst/>
            </a:prstGeom>
            <a:solidFill>
              <a:schemeClr val="bg1"/>
            </a:solidFill>
          </p:spPr>
          <p:style>
            <a:lnRef idx="1">
              <a:schemeClr val="dk1"/>
            </a:lnRef>
            <a:fillRef idx="3">
              <a:schemeClr val="dk1"/>
            </a:fillRef>
            <a:effectRef idx="2">
              <a:schemeClr val="dk1"/>
            </a:effectRef>
            <a:fontRef idx="minor">
              <a:schemeClr val="lt1"/>
            </a:fontRef>
          </p:style>
          <p:txBody>
            <a:bodyPr rtlCol="0" anchor="ctr"/>
            <a:lstStyle/>
            <a:p>
              <a:pPr algn="ctr"/>
              <a:endParaRPr lang="en-AU"/>
            </a:p>
          </p:txBody>
        </p:sp>
        <p:sp>
          <p:nvSpPr>
            <p:cNvPr id="24" name="Oval 23">
              <a:extLst>
                <a:ext uri="{FF2B5EF4-FFF2-40B4-BE49-F238E27FC236}">
                  <a16:creationId xmlns:a16="http://schemas.microsoft.com/office/drawing/2014/main" id="{DB533094-9B69-433F-8EAD-2B546572D815}"/>
                </a:ext>
              </a:extLst>
            </p:cNvPr>
            <p:cNvSpPr/>
            <p:nvPr/>
          </p:nvSpPr>
          <p:spPr>
            <a:xfrm>
              <a:off x="3372009" y="3111731"/>
              <a:ext cx="406459" cy="41117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715CCC4A-EDAE-4DC2-B77E-05D277DF24AD}"/>
                </a:ext>
              </a:extLst>
            </p:cNvPr>
            <p:cNvSpPr txBox="1"/>
            <p:nvPr/>
          </p:nvSpPr>
          <p:spPr>
            <a:xfrm>
              <a:off x="3855051" y="2917635"/>
              <a:ext cx="4288232" cy="815608"/>
            </a:xfrm>
            <a:prstGeom prst="rect">
              <a:avLst/>
            </a:prstGeom>
            <a:noFill/>
          </p:spPr>
          <p:txBody>
            <a:bodyPr wrap="square" rtlCol="0">
              <a:spAutoFit/>
            </a:bodyPr>
            <a:lstStyle/>
            <a:p>
              <a:r>
                <a:rPr lang="en-AU" sz="1400" b="1" dirty="0">
                  <a:solidFill>
                    <a:schemeClr val="accent4"/>
                  </a:solidFill>
                </a:rPr>
                <a:t>Review and Improve</a:t>
              </a:r>
            </a:p>
            <a:p>
              <a:r>
                <a:rPr lang="en-AU" sz="1100" dirty="0">
                  <a:solidFill>
                    <a:schemeClr val="tx2"/>
                  </a:solidFill>
                </a:rPr>
                <a:t>Conduct regular work reviews. Review period for controls in consultation with workers. People at Work Psychosocial Audit Tool.</a:t>
              </a:r>
            </a:p>
          </p:txBody>
        </p:sp>
        <p:pic>
          <p:nvPicPr>
            <p:cNvPr id="31" name="Picture 30">
              <a:extLst>
                <a:ext uri="{FF2B5EF4-FFF2-40B4-BE49-F238E27FC236}">
                  <a16:creationId xmlns:a16="http://schemas.microsoft.com/office/drawing/2014/main" id="{6016EA3B-9CCF-48F1-983F-92DC98CB3CC3}"/>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3461800" y="3184026"/>
              <a:ext cx="259992" cy="261768"/>
            </a:xfrm>
            <a:prstGeom prst="rect">
              <a:avLst/>
            </a:prstGeom>
          </p:spPr>
        </p:pic>
      </p:grpSp>
      <p:pic>
        <p:nvPicPr>
          <p:cNvPr id="1026" name="Picture 2" descr="Exploring the Differences Between Call Centers and Contact Centers">
            <a:extLst>
              <a:ext uri="{FF2B5EF4-FFF2-40B4-BE49-F238E27FC236}">
                <a16:creationId xmlns:a16="http://schemas.microsoft.com/office/drawing/2014/main" id="{6E76A582-D8BC-BEF9-A448-FFE2ED81194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2187" t="13033"/>
          <a:stretch/>
        </p:blipFill>
        <p:spPr bwMode="auto">
          <a:xfrm>
            <a:off x="385053" y="1015975"/>
            <a:ext cx="2280891" cy="3111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056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E9A391A-C90B-7ECB-179E-4809BCAD36A4}"/>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8" name="Subtitle 7">
            <a:extLst>
              <a:ext uri="{FF2B5EF4-FFF2-40B4-BE49-F238E27FC236}">
                <a16:creationId xmlns:a16="http://schemas.microsoft.com/office/drawing/2014/main" id="{A25CF98A-04CE-4259-AB38-51A7375DEC82}"/>
              </a:ext>
            </a:extLst>
          </p:cNvPr>
          <p:cNvSpPr>
            <a:spLocks noGrp="1"/>
          </p:cNvSpPr>
          <p:nvPr>
            <p:ph type="subTitle" idx="1"/>
          </p:nvPr>
        </p:nvSpPr>
        <p:spPr>
          <a:xfrm>
            <a:off x="0" y="3715853"/>
            <a:ext cx="4819651" cy="1333500"/>
          </a:xfrm>
          <a:custGeom>
            <a:avLst/>
            <a:gdLst>
              <a:gd name="connsiteX0" fmla="*/ 88900 w 6426201"/>
              <a:gd name="connsiteY0" fmla="*/ 0 h 1778000"/>
              <a:gd name="connsiteX1" fmla="*/ 5537201 w 6426201"/>
              <a:gd name="connsiteY1" fmla="*/ 0 h 1778000"/>
              <a:gd name="connsiteX2" fmla="*/ 6426201 w 6426201"/>
              <a:gd name="connsiteY2" fmla="*/ 889000 h 1778000"/>
              <a:gd name="connsiteX3" fmla="*/ 5537201 w 6426201"/>
              <a:gd name="connsiteY3" fmla="*/ 1778000 h 1778000"/>
              <a:gd name="connsiteX4" fmla="*/ 88900 w 6426201"/>
              <a:gd name="connsiteY4" fmla="*/ 1778000 h 1778000"/>
              <a:gd name="connsiteX5" fmla="*/ 0 w 6426201"/>
              <a:gd name="connsiteY5" fmla="*/ 1773511 h 1778000"/>
              <a:gd name="connsiteX6" fmla="*/ 0 w 6426201"/>
              <a:gd name="connsiteY6" fmla="*/ 4489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26201" h="1778000">
                <a:moveTo>
                  <a:pt x="88900" y="0"/>
                </a:moveTo>
                <a:lnTo>
                  <a:pt x="5537201" y="0"/>
                </a:lnTo>
                <a:cubicBezTo>
                  <a:pt x="6028182" y="0"/>
                  <a:pt x="6426201" y="398019"/>
                  <a:pt x="6426201" y="889000"/>
                </a:cubicBezTo>
                <a:cubicBezTo>
                  <a:pt x="6426201" y="1379981"/>
                  <a:pt x="6028182" y="1778000"/>
                  <a:pt x="5537201" y="1778000"/>
                </a:cubicBezTo>
                <a:lnTo>
                  <a:pt x="88900" y="1778000"/>
                </a:lnTo>
                <a:lnTo>
                  <a:pt x="0" y="1773511"/>
                </a:lnTo>
                <a:lnTo>
                  <a:pt x="0" y="4489"/>
                </a:lnTo>
                <a:close/>
              </a:path>
            </a:pathLst>
          </a:custGeom>
          <a:solidFill>
            <a:srgbClr val="088791"/>
          </a:solidFill>
        </p:spPr>
        <p:txBody>
          <a:bodyPr wrap="square" lIns="432000" anchor="ctr" anchorCtr="0">
            <a:noAutofit/>
          </a:bodyPr>
          <a:lstStyle/>
          <a:p>
            <a:pPr>
              <a:lnSpc>
                <a:spcPct val="120000"/>
              </a:lnSpc>
            </a:pPr>
            <a:r>
              <a:rPr lang="en-AU" sz="1500">
                <a:solidFill>
                  <a:schemeClr val="bg1"/>
                </a:solidFill>
                <a:latin typeface="Arial" panose="020B0604020202020204" pitchFamily="34" charset="0"/>
                <a:cs typeface="Arial" panose="020B0604020202020204" pitchFamily="34" charset="0"/>
              </a:rPr>
              <a:t>Nationally available via a </a:t>
            </a:r>
            <a:r>
              <a:rPr lang="en-AU" sz="1500" b="1">
                <a:solidFill>
                  <a:schemeClr val="bg1"/>
                </a:solidFill>
                <a:latin typeface="Arial" panose="020B0604020202020204" pitchFamily="34" charset="0"/>
                <a:cs typeface="Arial" panose="020B0604020202020204" pitchFamily="34" charset="0"/>
              </a:rPr>
              <a:t>digital platform </a:t>
            </a:r>
            <a:r>
              <a:rPr lang="en-AU" sz="1500">
                <a:solidFill>
                  <a:schemeClr val="bg1"/>
                </a:solidFill>
                <a:latin typeface="Arial" panose="020B0604020202020204" pitchFamily="34" charset="0"/>
                <a:cs typeface="Arial" panose="020B0604020202020204" pitchFamily="34" charset="0"/>
              </a:rPr>
              <a:t>consisting of resources, interactive learning modules and automated custom reports</a:t>
            </a:r>
          </a:p>
          <a:p>
            <a:r>
              <a:rPr lang="en-AU">
                <a:solidFill>
                  <a:schemeClr val="bg1"/>
                </a:solidFill>
                <a:latin typeface="Arial" panose="020B0604020202020204" pitchFamily="34" charset="0"/>
                <a:cs typeface="Arial" panose="020B0604020202020204" pitchFamily="34" charset="0"/>
              </a:rPr>
              <a:t>– </a:t>
            </a:r>
            <a:r>
              <a:rPr lang="en-AU" sz="2100" b="1">
                <a:solidFill>
                  <a:schemeClr val="bg1"/>
                </a:solidFill>
                <a:latin typeface="Arial" panose="020B0604020202020204" pitchFamily="34" charset="0"/>
                <a:cs typeface="Arial" panose="020B0604020202020204" pitchFamily="34" charset="0"/>
              </a:rPr>
              <a:t>all for free</a:t>
            </a:r>
            <a:r>
              <a:rPr lang="en-AU">
                <a:solidFill>
                  <a:schemeClr val="bg1"/>
                </a:solidFill>
                <a:latin typeface="Arial" panose="020B0604020202020204" pitchFamily="34" charset="0"/>
                <a:cs typeface="Arial" panose="020B0604020202020204" pitchFamily="34" charset="0"/>
              </a:rPr>
              <a:t>.</a:t>
            </a:r>
            <a:endParaRPr lang="en-AU">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D2EED6DD-9AF4-4B2F-A591-9758B9BF7615}"/>
              </a:ext>
            </a:extLst>
          </p:cNvPr>
          <p:cNvSpPr>
            <a:spLocks noGrp="1"/>
          </p:cNvSpPr>
          <p:nvPr>
            <p:ph type="title"/>
          </p:nvPr>
        </p:nvSpPr>
        <p:spPr>
          <a:xfrm>
            <a:off x="438683" y="216567"/>
            <a:ext cx="5351377" cy="511544"/>
          </a:xfrm>
        </p:spPr>
        <p:txBody>
          <a:bodyPr/>
          <a:lstStyle/>
          <a:p>
            <a:r>
              <a:rPr lang="en-AU" b="1">
                <a:solidFill>
                  <a:schemeClr val="tx1"/>
                </a:solidFill>
                <a:latin typeface="Arial" panose="020B0604020202020204" pitchFamily="34" charset="0"/>
                <a:cs typeface="Arial" panose="020B0604020202020204" pitchFamily="34" charset="0"/>
              </a:rPr>
              <a:t>People at Work</a:t>
            </a:r>
            <a:endParaRPr lang="en-AU" b="1">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6B06B8F0-ACF9-4045-9B5C-E1FBD6A40B1E}"/>
              </a:ext>
            </a:extLst>
          </p:cNvPr>
          <p:cNvPicPr>
            <a:picLocks noChangeAspect="1"/>
          </p:cNvPicPr>
          <p:nvPr/>
        </p:nvPicPr>
        <p:blipFill rotWithShape="1">
          <a:blip r:embed="rId3"/>
          <a:srcRect t="-1749"/>
          <a:stretch/>
        </p:blipFill>
        <p:spPr>
          <a:xfrm>
            <a:off x="5135137" y="1079956"/>
            <a:ext cx="3947606" cy="3972175"/>
          </a:xfrm>
          <a:prstGeom prst="rect">
            <a:avLst/>
          </a:prstGeom>
        </p:spPr>
      </p:pic>
      <p:sp>
        <p:nvSpPr>
          <p:cNvPr id="5" name="Subtitle 1">
            <a:extLst>
              <a:ext uri="{FF2B5EF4-FFF2-40B4-BE49-F238E27FC236}">
                <a16:creationId xmlns:a16="http://schemas.microsoft.com/office/drawing/2014/main" id="{594A5C38-1C19-4B44-B804-9C66A266D948}"/>
              </a:ext>
            </a:extLst>
          </p:cNvPr>
          <p:cNvSpPr txBox="1">
            <a:spLocks/>
          </p:cNvSpPr>
          <p:nvPr/>
        </p:nvSpPr>
        <p:spPr>
          <a:xfrm>
            <a:off x="102053" y="2099565"/>
            <a:ext cx="8939894" cy="625311"/>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3A5972"/>
                </a:solidFill>
                <a:latin typeface="Meta Bold Roman" panose="02000503050000020004"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3A5972"/>
                </a:solidFill>
                <a:latin typeface="Meta Bold Roman" panose="02000503050000020004"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3A5972"/>
                </a:solidFill>
                <a:latin typeface="Meta Bold Roman" panose="02000503050000020004"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3A5972"/>
                </a:solidFill>
                <a:latin typeface="Meta Bold Roman" panose="02000503050000020004"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3A5972"/>
                </a:solidFill>
                <a:latin typeface="Meta Bold Roman" panose="02000503050000020004"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57175" indent="-257175" defTabSz="685800">
              <a:spcBef>
                <a:spcPts val="0"/>
              </a:spcBef>
              <a:buFont typeface="Arial" panose="020B0604020202020204" pitchFamily="34" charset="0"/>
              <a:buChar char="•"/>
              <a:defRPr/>
            </a:pPr>
            <a:r>
              <a:rPr lang="en-AU" sz="1500">
                <a:solidFill>
                  <a:prstClr val="black">
                    <a:lumMod val="75000"/>
                    <a:lumOff val="25000"/>
                  </a:prstClr>
                </a:solidFill>
                <a:latin typeface="Arial" panose="020B0604020202020204" pitchFamily="34" charset="0"/>
                <a:cs typeface="Arial" panose="020B0604020202020204" pitchFamily="34" charset="0"/>
              </a:rPr>
              <a:t>A five step process to </a:t>
            </a:r>
            <a:r>
              <a:rPr lang="en-AU" sz="1500" b="1">
                <a:solidFill>
                  <a:prstClr val="black">
                    <a:lumMod val="75000"/>
                    <a:lumOff val="25000"/>
                  </a:prstClr>
                </a:solidFill>
                <a:latin typeface="Arial" panose="020B0604020202020204" pitchFamily="34" charset="0"/>
                <a:cs typeface="Arial" panose="020B0604020202020204" pitchFamily="34" charset="0"/>
              </a:rPr>
              <a:t>identify, assess </a:t>
            </a:r>
            <a:r>
              <a:rPr lang="en-AU" sz="1500">
                <a:solidFill>
                  <a:prstClr val="black">
                    <a:lumMod val="75000"/>
                    <a:lumOff val="25000"/>
                  </a:prstClr>
                </a:solidFill>
                <a:latin typeface="Arial" panose="020B0604020202020204" pitchFamily="34" charset="0"/>
                <a:cs typeface="Arial" panose="020B0604020202020204" pitchFamily="34" charset="0"/>
              </a:rPr>
              <a:t>and</a:t>
            </a:r>
            <a:r>
              <a:rPr lang="en-AU" sz="1500" b="1">
                <a:solidFill>
                  <a:prstClr val="black">
                    <a:lumMod val="75000"/>
                    <a:lumOff val="25000"/>
                  </a:prstClr>
                </a:solidFill>
                <a:latin typeface="Arial" panose="020B0604020202020204" pitchFamily="34" charset="0"/>
                <a:cs typeface="Arial" panose="020B0604020202020204" pitchFamily="34" charset="0"/>
              </a:rPr>
              <a:t> control risks </a:t>
            </a:r>
            <a:br>
              <a:rPr lang="en-AU" sz="1500" b="1">
                <a:solidFill>
                  <a:prstClr val="black">
                    <a:lumMod val="75000"/>
                    <a:lumOff val="25000"/>
                  </a:prstClr>
                </a:solidFill>
                <a:latin typeface="Arial" panose="020B0604020202020204" pitchFamily="34" charset="0"/>
                <a:cs typeface="Arial" panose="020B0604020202020204" pitchFamily="34" charset="0"/>
              </a:rPr>
            </a:br>
            <a:r>
              <a:rPr lang="en-AU" sz="1500">
                <a:solidFill>
                  <a:prstClr val="black">
                    <a:lumMod val="75000"/>
                    <a:lumOff val="25000"/>
                  </a:prstClr>
                </a:solidFill>
                <a:latin typeface="Arial" panose="020B0604020202020204" pitchFamily="34" charset="0"/>
                <a:cs typeface="Arial" panose="020B0604020202020204" pitchFamily="34" charset="0"/>
              </a:rPr>
              <a:t>to</a:t>
            </a:r>
            <a:r>
              <a:rPr lang="en-AU" sz="1500" b="1">
                <a:solidFill>
                  <a:prstClr val="black">
                    <a:lumMod val="75000"/>
                    <a:lumOff val="25000"/>
                  </a:prstClr>
                </a:solidFill>
                <a:latin typeface="Arial" panose="020B0604020202020204" pitchFamily="34" charset="0"/>
                <a:cs typeface="Arial" panose="020B0604020202020204" pitchFamily="34" charset="0"/>
              </a:rPr>
              <a:t> psychological health at work.</a:t>
            </a:r>
            <a:endParaRPr lang="en-AU" sz="1500">
              <a:solidFill>
                <a:prstClr val="black">
                  <a:lumMod val="75000"/>
                  <a:lumOff val="25000"/>
                </a:prstClr>
              </a:solidFill>
            </a:endParaRPr>
          </a:p>
        </p:txBody>
      </p:sp>
      <p:sp>
        <p:nvSpPr>
          <p:cNvPr id="6" name="Subtitle 1">
            <a:extLst>
              <a:ext uri="{FF2B5EF4-FFF2-40B4-BE49-F238E27FC236}">
                <a16:creationId xmlns:a16="http://schemas.microsoft.com/office/drawing/2014/main" id="{415D23BD-D06B-47BC-9694-92C6F77F54D0}"/>
              </a:ext>
            </a:extLst>
          </p:cNvPr>
          <p:cNvSpPr txBox="1">
            <a:spLocks/>
          </p:cNvSpPr>
          <p:nvPr/>
        </p:nvSpPr>
        <p:spPr>
          <a:xfrm>
            <a:off x="129193" y="1154674"/>
            <a:ext cx="5097941" cy="870173"/>
          </a:xfrm>
          <a:prstGeom prst="rect">
            <a:avLst/>
          </a:prstGeom>
        </p:spPr>
        <p:txBody>
          <a:bodyPr vert="horz" lIns="68580" tIns="34290" rIns="68580" bIns="3429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3A5972"/>
                </a:solidFill>
                <a:latin typeface="Meta Bold Roman" panose="02000503050000020004"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3A5972"/>
                </a:solidFill>
                <a:latin typeface="Meta Bold Roman" panose="02000503050000020004"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3A5972"/>
                </a:solidFill>
                <a:latin typeface="Meta Bold Roman" panose="02000503050000020004"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3A5972"/>
                </a:solidFill>
                <a:latin typeface="Meta Bold Roman" panose="02000503050000020004"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3A5972"/>
                </a:solidFill>
                <a:latin typeface="Meta Bold Roman" panose="02000503050000020004"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57175" indent="-257175" defTabSz="685800">
              <a:spcBef>
                <a:spcPts val="750"/>
              </a:spcBef>
              <a:buFont typeface="Arial" panose="020B0604020202020204" pitchFamily="34" charset="0"/>
              <a:buChar char="•"/>
              <a:defRPr/>
            </a:pPr>
            <a:r>
              <a:rPr lang="en-AU" sz="1500">
                <a:solidFill>
                  <a:prstClr val="black">
                    <a:lumMod val="75000"/>
                    <a:lumOff val="25000"/>
                  </a:prstClr>
                </a:solidFill>
                <a:latin typeface="Arial" panose="020B0604020202020204" pitchFamily="34" charset="0"/>
                <a:cs typeface="Arial" panose="020B0604020202020204" pitchFamily="34" charset="0"/>
              </a:rPr>
              <a:t>Australia’s free </a:t>
            </a:r>
            <a:r>
              <a:rPr lang="en-AU" sz="1500" b="1">
                <a:solidFill>
                  <a:prstClr val="black">
                    <a:lumMod val="75000"/>
                    <a:lumOff val="25000"/>
                  </a:prstClr>
                </a:solidFill>
                <a:latin typeface="Arial" panose="020B0604020202020204" pitchFamily="34" charset="0"/>
                <a:cs typeface="Arial" panose="020B0604020202020204" pitchFamily="34" charset="0"/>
              </a:rPr>
              <a:t>validated</a:t>
            </a:r>
            <a:r>
              <a:rPr lang="en-AU" sz="1500">
                <a:solidFill>
                  <a:prstClr val="black">
                    <a:lumMod val="75000"/>
                    <a:lumOff val="25000"/>
                  </a:prstClr>
                </a:solidFill>
                <a:latin typeface="Arial" panose="020B0604020202020204" pitchFamily="34" charset="0"/>
                <a:cs typeface="Arial" panose="020B0604020202020204" pitchFamily="34" charset="0"/>
              </a:rPr>
              <a:t> and </a:t>
            </a:r>
            <a:r>
              <a:rPr lang="en-AU" sz="1500" b="1">
                <a:solidFill>
                  <a:prstClr val="black">
                    <a:lumMod val="75000"/>
                    <a:lumOff val="25000"/>
                  </a:prstClr>
                </a:solidFill>
                <a:latin typeface="Arial" panose="020B0604020202020204" pitchFamily="34" charset="0"/>
                <a:cs typeface="Arial" panose="020B0604020202020204" pitchFamily="34" charset="0"/>
              </a:rPr>
              <a:t>evidence-based</a:t>
            </a:r>
            <a:r>
              <a:rPr lang="en-AU" sz="1500">
                <a:solidFill>
                  <a:prstClr val="black">
                    <a:lumMod val="75000"/>
                    <a:lumOff val="25000"/>
                  </a:prstClr>
                </a:solidFill>
                <a:latin typeface="Arial" panose="020B0604020202020204" pitchFamily="34" charset="0"/>
                <a:cs typeface="Arial" panose="020B0604020202020204" pitchFamily="34" charset="0"/>
              </a:rPr>
              <a:t> psychosocial risk assessment survey tool with benchmarking.</a:t>
            </a:r>
          </a:p>
        </p:txBody>
      </p:sp>
      <p:sp>
        <p:nvSpPr>
          <p:cNvPr id="9" name="Subtitle 1">
            <a:extLst>
              <a:ext uri="{FF2B5EF4-FFF2-40B4-BE49-F238E27FC236}">
                <a16:creationId xmlns:a16="http://schemas.microsoft.com/office/drawing/2014/main" id="{74B84F53-079A-4549-A5B1-AA7162B42F68}"/>
              </a:ext>
            </a:extLst>
          </p:cNvPr>
          <p:cNvSpPr txBox="1">
            <a:spLocks/>
          </p:cNvSpPr>
          <p:nvPr/>
        </p:nvSpPr>
        <p:spPr>
          <a:xfrm>
            <a:off x="102053" y="2799594"/>
            <a:ext cx="5033084" cy="625311"/>
          </a:xfrm>
          <a:prstGeom prst="rect">
            <a:avLst/>
          </a:prstGeom>
        </p:spPr>
        <p:txBody>
          <a:bodyPr vert="horz" lIns="68580" tIns="34290" rIns="68580" bIns="3429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3A5972"/>
                </a:solidFill>
                <a:latin typeface="Meta Bold Roman" panose="02000503050000020004"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3A5972"/>
                </a:solidFill>
                <a:latin typeface="Meta Bold Roman" panose="02000503050000020004"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3A5972"/>
                </a:solidFill>
                <a:latin typeface="Meta Bold Roman" panose="02000503050000020004"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3A5972"/>
                </a:solidFill>
                <a:latin typeface="Meta Bold Roman" panose="02000503050000020004"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3A5972"/>
                </a:solidFill>
                <a:latin typeface="Meta Bold Roman" panose="02000503050000020004"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57175" indent="-257175" defTabSz="685800">
              <a:spcBef>
                <a:spcPts val="0"/>
              </a:spcBef>
              <a:buFont typeface="Arial" panose="020B0604020202020204" pitchFamily="34" charset="0"/>
              <a:buChar char="•"/>
              <a:defRPr/>
            </a:pPr>
            <a:r>
              <a:rPr lang="en-AU" sz="1500">
                <a:solidFill>
                  <a:prstClr val="black">
                    <a:lumMod val="75000"/>
                    <a:lumOff val="25000"/>
                  </a:prstClr>
                </a:solidFill>
                <a:latin typeface="Arial" panose="020B0604020202020204" pitchFamily="34" charset="0"/>
                <a:cs typeface="Arial" panose="020B0604020202020204" pitchFamily="34" charset="0"/>
              </a:rPr>
              <a:t>Suitable for businesses with more than 20 workers.</a:t>
            </a:r>
          </a:p>
          <a:p>
            <a:pPr marL="257175" indent="-257175" defTabSz="685800">
              <a:spcBef>
                <a:spcPts val="0"/>
              </a:spcBef>
              <a:buFont typeface="Arial" panose="020B0604020202020204" pitchFamily="34" charset="0"/>
              <a:buChar char="•"/>
              <a:defRPr/>
            </a:pPr>
            <a:endParaRPr lang="en-AU" sz="1500">
              <a:solidFill>
                <a:prstClr val="black">
                  <a:lumMod val="75000"/>
                  <a:lumOff val="25000"/>
                </a:prstClr>
              </a:solidFill>
              <a:latin typeface="Arial" panose="020B0604020202020204" pitchFamily="34" charset="0"/>
              <a:cs typeface="Arial" panose="020B0604020202020204" pitchFamily="34" charset="0"/>
            </a:endParaRPr>
          </a:p>
          <a:p>
            <a:pPr marL="257175" indent="-257175" defTabSz="685800">
              <a:spcBef>
                <a:spcPts val="0"/>
              </a:spcBef>
              <a:buFont typeface="Arial" panose="020B0604020202020204" pitchFamily="34" charset="0"/>
              <a:buChar char="•"/>
              <a:defRPr/>
            </a:pPr>
            <a:r>
              <a:rPr lang="en-AU" sz="1500">
                <a:solidFill>
                  <a:schemeClr val="tx1">
                    <a:lumMod val="75000"/>
                    <a:lumOff val="25000"/>
                  </a:schemeClr>
                </a:solidFill>
              </a:rPr>
              <a:t>peopleatwork.gov.au</a:t>
            </a:r>
          </a:p>
        </p:txBody>
      </p:sp>
    </p:spTree>
    <p:extLst>
      <p:ext uri="{BB962C8B-B14F-4D97-AF65-F5344CB8AC3E}">
        <p14:creationId xmlns:p14="http://schemas.microsoft.com/office/powerpoint/2010/main" val="2507252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A4826BE-2C79-C2D6-D12F-712442811579}"/>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F56FB0FD-5618-4F9F-AF8D-6600DD67F4C4}"/>
              </a:ext>
            </a:extLst>
          </p:cNvPr>
          <p:cNvSpPr>
            <a:spLocks noGrp="1"/>
          </p:cNvSpPr>
          <p:nvPr>
            <p:ph type="title"/>
          </p:nvPr>
        </p:nvSpPr>
        <p:spPr/>
        <p:txBody>
          <a:bodyPr>
            <a:normAutofit/>
          </a:bodyPr>
          <a:lstStyle/>
          <a:p>
            <a:r>
              <a:rPr lang="en-AU" dirty="0"/>
              <a:t>Find out more:</a:t>
            </a:r>
          </a:p>
        </p:txBody>
      </p:sp>
      <p:sp>
        <p:nvSpPr>
          <p:cNvPr id="9" name="TextBox 8">
            <a:extLst>
              <a:ext uri="{FF2B5EF4-FFF2-40B4-BE49-F238E27FC236}">
                <a16:creationId xmlns:a16="http://schemas.microsoft.com/office/drawing/2014/main" id="{0664A3A7-1955-4DF7-B6CC-6BC8E165DB2C}"/>
              </a:ext>
            </a:extLst>
          </p:cNvPr>
          <p:cNvSpPr txBox="1"/>
          <p:nvPr/>
        </p:nvSpPr>
        <p:spPr>
          <a:xfrm>
            <a:off x="270000" y="1365056"/>
            <a:ext cx="8586000" cy="1785104"/>
          </a:xfrm>
          <a:prstGeom prst="rect">
            <a:avLst/>
          </a:prstGeom>
          <a:noFill/>
        </p:spPr>
        <p:txBody>
          <a:bodyPr wrap="square" numCol="2">
            <a:spAutoFit/>
          </a:bodyPr>
          <a:lstStyle/>
          <a:p>
            <a:pPr>
              <a:spcBef>
                <a:spcPts val="450"/>
              </a:spcBef>
              <a:spcAft>
                <a:spcPts val="450"/>
              </a:spcAft>
            </a:pPr>
            <a:r>
              <a:rPr lang="en-AU" sz="1500" b="1" dirty="0">
                <a:ea typeface="Calibri" panose="020F0502020204030204" pitchFamily="34" charset="0"/>
                <a:cs typeface="Arial" panose="020B0604020202020204" pitchFamily="34" charset="0"/>
              </a:rPr>
              <a:t>Lachlan O’Neill</a:t>
            </a:r>
          </a:p>
          <a:p>
            <a:r>
              <a:rPr lang="en-GB" sz="1350" dirty="0">
                <a:latin typeface="Arial" panose="020B0604020202020204" pitchFamily="34" charset="0"/>
                <a:ea typeface="Calibri" panose="020F0502020204030204" pitchFamily="34" charset="0"/>
              </a:rPr>
              <a:t>Principal Inspector</a:t>
            </a:r>
          </a:p>
          <a:p>
            <a:r>
              <a:rPr lang="en-GB" sz="1350" dirty="0">
                <a:latin typeface="Arial" panose="020B0604020202020204" pitchFamily="34" charset="0"/>
                <a:ea typeface="Calibri" panose="020F0502020204030204" pitchFamily="34" charset="0"/>
              </a:rPr>
              <a:t>Specialist Operations – Psychological WHS</a:t>
            </a:r>
            <a:endParaRPr lang="en-AU" sz="1350" dirty="0">
              <a:latin typeface="Calibri" panose="020F0502020204030204" pitchFamily="34" charset="0"/>
              <a:ea typeface="Calibri" panose="020F0502020204030204" pitchFamily="34" charset="0"/>
            </a:endParaRPr>
          </a:p>
          <a:p>
            <a:r>
              <a:rPr lang="en-GB" sz="1350" dirty="0">
                <a:latin typeface="Arial" panose="020B0604020202020204" pitchFamily="34" charset="0"/>
                <a:ea typeface="Calibri" panose="020F0502020204030204" pitchFamily="34" charset="0"/>
              </a:rPr>
              <a:t>Health and Safe Design</a:t>
            </a:r>
            <a:endParaRPr lang="en-AU" sz="1350" dirty="0">
              <a:latin typeface="Calibri" panose="020F0502020204030204" pitchFamily="34" charset="0"/>
              <a:ea typeface="Calibri" panose="020F0502020204030204" pitchFamily="34" charset="0"/>
            </a:endParaRPr>
          </a:p>
          <a:p>
            <a:r>
              <a:rPr lang="en-GB" sz="1350" b="1" dirty="0">
                <a:solidFill>
                  <a:srgbClr val="002664"/>
                </a:solidFill>
                <a:latin typeface="Arial" panose="020B0604020202020204" pitchFamily="34" charset="0"/>
                <a:ea typeface="Calibri" panose="020F0502020204030204" pitchFamily="34" charset="0"/>
              </a:rPr>
              <a:t>SafeWork NSW</a:t>
            </a:r>
            <a:endParaRPr lang="en-AU" sz="1350" dirty="0">
              <a:latin typeface="Calibri" panose="020F0502020204030204" pitchFamily="34" charset="0"/>
              <a:ea typeface="Calibri" panose="020F0502020204030204" pitchFamily="34" charset="0"/>
            </a:endParaRPr>
          </a:p>
          <a:p>
            <a:endParaRPr lang="en-AU" sz="1350" b="1" dirty="0">
              <a:latin typeface="Arial" panose="020B0604020202020204" pitchFamily="34" charset="0"/>
              <a:ea typeface="Calibri" panose="020F0502020204030204" pitchFamily="34" charset="0"/>
            </a:endParaRPr>
          </a:p>
          <a:p>
            <a:pPr>
              <a:spcBef>
                <a:spcPts val="450"/>
              </a:spcBef>
              <a:spcAft>
                <a:spcPts val="450"/>
              </a:spcAft>
            </a:pPr>
            <a:r>
              <a:rPr lang="en-GB" sz="1500" b="1" dirty="0">
                <a:solidFill>
                  <a:srgbClr val="002664"/>
                </a:solidFill>
                <a:latin typeface="Arial" panose="020B0604020202020204" pitchFamily="34" charset="0"/>
                <a:ea typeface="Calibri" panose="020F0502020204030204" pitchFamily="34" charset="0"/>
              </a:rPr>
              <a:t>T</a:t>
            </a:r>
            <a:r>
              <a:rPr lang="en-AU" sz="1500" dirty="0">
                <a:ea typeface="Calibri" panose="020F0502020204030204" pitchFamily="34" charset="0"/>
                <a:cs typeface="Arial" panose="020B0604020202020204" pitchFamily="34" charset="0"/>
              </a:rPr>
              <a:t> 131050</a:t>
            </a:r>
          </a:p>
        </p:txBody>
      </p:sp>
      <p:pic>
        <p:nvPicPr>
          <p:cNvPr id="6" name="Picture 5">
            <a:extLst>
              <a:ext uri="{FF2B5EF4-FFF2-40B4-BE49-F238E27FC236}">
                <a16:creationId xmlns:a16="http://schemas.microsoft.com/office/drawing/2014/main" id="{CD2C9E04-2DE5-2058-BCDF-B3E7C8F85483}"/>
              </a:ext>
            </a:extLst>
          </p:cNvPr>
          <p:cNvPicPr>
            <a:picLocks noChangeAspect="1"/>
          </p:cNvPicPr>
          <p:nvPr/>
        </p:nvPicPr>
        <p:blipFill>
          <a:blip r:embed="rId3"/>
          <a:stretch>
            <a:fillRect/>
          </a:stretch>
        </p:blipFill>
        <p:spPr>
          <a:xfrm>
            <a:off x="4563001" y="1196722"/>
            <a:ext cx="2871072" cy="2871072"/>
          </a:xfrm>
          <a:prstGeom prst="rect">
            <a:avLst/>
          </a:prstGeom>
        </p:spPr>
      </p:pic>
    </p:spTree>
    <p:extLst>
      <p:ext uri="{BB962C8B-B14F-4D97-AF65-F5344CB8AC3E}">
        <p14:creationId xmlns:p14="http://schemas.microsoft.com/office/powerpoint/2010/main" val="415982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B87B8C2-8FB6-5B25-BF1D-3B214C76ACDB}"/>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Content Placeholder 1">
            <a:extLst>
              <a:ext uri="{FF2B5EF4-FFF2-40B4-BE49-F238E27FC236}">
                <a16:creationId xmlns:a16="http://schemas.microsoft.com/office/drawing/2014/main" id="{26372B13-74E3-4D52-9F51-61AA4CAD4958}"/>
              </a:ext>
            </a:extLst>
          </p:cNvPr>
          <p:cNvSpPr>
            <a:spLocks noGrp="1"/>
          </p:cNvSpPr>
          <p:nvPr>
            <p:ph idx="1"/>
          </p:nvPr>
        </p:nvSpPr>
        <p:spPr>
          <a:xfrm>
            <a:off x="689855" y="1209171"/>
            <a:ext cx="7783606" cy="2928720"/>
          </a:xfrm>
        </p:spPr>
        <p:txBody>
          <a:bodyPr lIns="0" tIns="0" rIns="0" bIns="45720" anchor="t"/>
          <a:lstStyle/>
          <a:p>
            <a:pPr marL="285750" indent="-285750">
              <a:lnSpc>
                <a:spcPct val="150000"/>
              </a:lnSpc>
              <a:spcBef>
                <a:spcPts val="300"/>
              </a:spcBef>
              <a:buFont typeface="Wingdings" panose="05000000000000000000" pitchFamily="2" charset="2"/>
              <a:buChar char="ü"/>
            </a:pPr>
            <a:r>
              <a:rPr lang="en-AU" sz="2000" dirty="0"/>
              <a:t>Workplace mental health snapshot</a:t>
            </a:r>
          </a:p>
          <a:p>
            <a:pPr marL="285750" indent="-285750">
              <a:lnSpc>
                <a:spcPct val="150000"/>
              </a:lnSpc>
              <a:spcBef>
                <a:spcPts val="300"/>
              </a:spcBef>
              <a:buFont typeface="Wingdings" panose="05000000000000000000" pitchFamily="2" charset="2"/>
              <a:buChar char="ü"/>
            </a:pPr>
            <a:r>
              <a:rPr lang="en-AU" sz="2000" dirty="0"/>
              <a:t>Psychosocial hazards in the workplace</a:t>
            </a:r>
          </a:p>
          <a:p>
            <a:pPr marL="285750" indent="-285750">
              <a:lnSpc>
                <a:spcPct val="150000"/>
              </a:lnSpc>
              <a:spcBef>
                <a:spcPts val="300"/>
              </a:spcBef>
              <a:buFont typeface="Wingdings" panose="05000000000000000000" pitchFamily="2" charset="2"/>
              <a:buChar char="ü"/>
            </a:pPr>
            <a:r>
              <a:rPr lang="en-AU" sz="2000" dirty="0"/>
              <a:t>Legislative framework</a:t>
            </a:r>
          </a:p>
          <a:p>
            <a:pPr marL="285750" indent="-285750">
              <a:lnSpc>
                <a:spcPct val="150000"/>
              </a:lnSpc>
              <a:spcBef>
                <a:spcPts val="300"/>
              </a:spcBef>
              <a:buFont typeface="Wingdings" panose="05000000000000000000" pitchFamily="2" charset="2"/>
              <a:buChar char="ü"/>
            </a:pPr>
            <a:r>
              <a:rPr lang="en-AU" sz="2000" dirty="0"/>
              <a:t>Regulation amendments</a:t>
            </a:r>
          </a:p>
          <a:p>
            <a:pPr marL="285750" indent="-285750">
              <a:lnSpc>
                <a:spcPct val="150000"/>
              </a:lnSpc>
              <a:spcBef>
                <a:spcPts val="300"/>
              </a:spcBef>
              <a:buFont typeface="Wingdings" panose="05000000000000000000" pitchFamily="2" charset="2"/>
              <a:buChar char="ü"/>
            </a:pPr>
            <a:r>
              <a:rPr lang="en-AU" sz="2000" dirty="0"/>
              <a:t>Code of Practice</a:t>
            </a:r>
          </a:p>
          <a:p>
            <a:pPr marL="285750" indent="-285750">
              <a:lnSpc>
                <a:spcPct val="150000"/>
              </a:lnSpc>
              <a:spcBef>
                <a:spcPts val="300"/>
              </a:spcBef>
              <a:buFont typeface="Wingdings" panose="05000000000000000000" pitchFamily="2" charset="2"/>
              <a:buChar char="ü"/>
            </a:pPr>
            <a:r>
              <a:rPr lang="en-AU" sz="2000" dirty="0"/>
              <a:t>Resources</a:t>
            </a:r>
          </a:p>
        </p:txBody>
      </p:sp>
      <p:sp>
        <p:nvSpPr>
          <p:cNvPr id="3" name="Title 2">
            <a:extLst>
              <a:ext uri="{FF2B5EF4-FFF2-40B4-BE49-F238E27FC236}">
                <a16:creationId xmlns:a16="http://schemas.microsoft.com/office/drawing/2014/main" id="{D78DF7B8-8162-4C71-90F5-4C7FA46AAC1B}"/>
              </a:ext>
            </a:extLst>
          </p:cNvPr>
          <p:cNvSpPr>
            <a:spLocks noGrp="1"/>
          </p:cNvSpPr>
          <p:nvPr>
            <p:ph type="title"/>
          </p:nvPr>
        </p:nvSpPr>
        <p:spPr>
          <a:xfrm>
            <a:off x="689855" y="0"/>
            <a:ext cx="8280000" cy="1011150"/>
          </a:xfrm>
        </p:spPr>
        <p:txBody>
          <a:bodyPr/>
          <a:lstStyle/>
          <a:p>
            <a:r>
              <a:rPr lang="en-AU" dirty="0"/>
              <a:t>What are we covering?</a:t>
            </a:r>
          </a:p>
        </p:txBody>
      </p:sp>
    </p:spTree>
    <p:extLst>
      <p:ext uri="{BB962C8B-B14F-4D97-AF65-F5344CB8AC3E}">
        <p14:creationId xmlns:p14="http://schemas.microsoft.com/office/powerpoint/2010/main" val="1620370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62A287C0-5863-B710-A346-BE0D3D7D3736}"/>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EAFE3E4C-4C67-4A13-9566-7CC35FC37A7A}"/>
              </a:ext>
            </a:extLst>
          </p:cNvPr>
          <p:cNvSpPr>
            <a:spLocks noGrp="1"/>
          </p:cNvSpPr>
          <p:nvPr>
            <p:ph type="title"/>
          </p:nvPr>
        </p:nvSpPr>
        <p:spPr>
          <a:xfrm>
            <a:off x="239615" y="442505"/>
            <a:ext cx="7290000" cy="576274"/>
          </a:xfrm>
        </p:spPr>
        <p:txBody>
          <a:bodyPr>
            <a:normAutofit/>
          </a:bodyPr>
          <a:lstStyle/>
          <a:p>
            <a:r>
              <a:rPr lang="en-US">
                <a:solidFill>
                  <a:schemeClr val="accent1"/>
                </a:solidFill>
                <a:cs typeface="Arial"/>
              </a:rPr>
              <a:t>Impact of workplace mental health</a:t>
            </a:r>
            <a:r>
              <a:rPr lang="en-US">
                <a:solidFill>
                  <a:srgbClr val="22272B"/>
                </a:solidFill>
                <a:cs typeface="Arial"/>
              </a:rPr>
              <a:t> </a:t>
            </a:r>
          </a:p>
        </p:txBody>
      </p:sp>
      <p:sp>
        <p:nvSpPr>
          <p:cNvPr id="6" name="Text Placeholder 5">
            <a:extLst>
              <a:ext uri="{FF2B5EF4-FFF2-40B4-BE49-F238E27FC236}">
                <a16:creationId xmlns:a16="http://schemas.microsoft.com/office/drawing/2014/main" id="{5474BC66-7E4F-4204-87E5-7A46D6359D6F}"/>
              </a:ext>
            </a:extLst>
          </p:cNvPr>
          <p:cNvSpPr>
            <a:spLocks noGrp="1"/>
          </p:cNvSpPr>
          <p:nvPr>
            <p:ph type="body" sz="quarter" idx="13"/>
          </p:nvPr>
        </p:nvSpPr>
        <p:spPr>
          <a:xfrm>
            <a:off x="187645" y="1378109"/>
            <a:ext cx="2124040" cy="1985476"/>
          </a:xfrm>
        </p:spPr>
        <p:txBody>
          <a:bodyPr vert="horz" lIns="0" tIns="0" rIns="0" bIns="0" rtlCol="0" anchor="t">
            <a:normAutofit/>
          </a:bodyPr>
          <a:lstStyle/>
          <a:p>
            <a:pPr marL="0" indent="0">
              <a:spcBef>
                <a:spcPts val="0"/>
              </a:spcBef>
              <a:spcAft>
                <a:spcPts val="75"/>
              </a:spcAft>
              <a:buNone/>
            </a:pPr>
            <a:r>
              <a:rPr lang="en-AU" sz="3000" b="1">
                <a:solidFill>
                  <a:schemeClr val="accent5">
                    <a:lumMod val="10000"/>
                  </a:schemeClr>
                </a:solidFill>
              </a:rPr>
              <a:t>$3.9 billion </a:t>
            </a:r>
            <a:endParaRPr lang="en-US" sz="3000">
              <a:solidFill>
                <a:schemeClr val="accent5">
                  <a:lumMod val="10000"/>
                </a:schemeClr>
              </a:solidFill>
            </a:endParaRPr>
          </a:p>
          <a:p>
            <a:pPr marL="0" indent="0">
              <a:spcBef>
                <a:spcPts val="0"/>
              </a:spcBef>
              <a:buNone/>
            </a:pPr>
            <a:r>
              <a:rPr lang="en-AU" sz="3000">
                <a:solidFill>
                  <a:schemeClr val="accent5">
                    <a:lumMod val="10000"/>
                  </a:schemeClr>
                </a:solidFill>
              </a:rPr>
              <a:t>per year </a:t>
            </a:r>
            <a:endParaRPr lang="en-US" sz="3000">
              <a:solidFill>
                <a:schemeClr val="accent5">
                  <a:lumMod val="10000"/>
                </a:schemeClr>
              </a:solidFill>
            </a:endParaRPr>
          </a:p>
          <a:p>
            <a:pPr marL="0" indent="0">
              <a:buNone/>
            </a:pPr>
            <a:r>
              <a:rPr lang="en-AU" sz="1400">
                <a:solidFill>
                  <a:schemeClr val="accent5">
                    <a:lumMod val="10000"/>
                  </a:schemeClr>
                </a:solidFill>
              </a:rPr>
              <a:t>estimated cost to NSW of mental-ill health at work</a:t>
            </a:r>
            <a:r>
              <a:rPr lang="en-AU" sz="1400" baseline="30000">
                <a:solidFill>
                  <a:schemeClr val="accent5">
                    <a:lumMod val="10000"/>
                  </a:schemeClr>
                </a:solidFill>
              </a:rPr>
              <a:t>1</a:t>
            </a:r>
            <a:r>
              <a:rPr lang="en-AU" sz="1400">
                <a:solidFill>
                  <a:schemeClr val="accent5">
                    <a:lumMod val="10000"/>
                  </a:schemeClr>
                </a:solidFill>
              </a:rPr>
              <a:t> </a:t>
            </a:r>
          </a:p>
          <a:p>
            <a:pPr lvl="1"/>
            <a:endParaRPr lang="en-AU">
              <a:latin typeface="Public Sans SemiBold"/>
            </a:endParaRPr>
          </a:p>
        </p:txBody>
      </p:sp>
      <p:sp>
        <p:nvSpPr>
          <p:cNvPr id="55" name="Text Placeholder 54">
            <a:extLst>
              <a:ext uri="{FF2B5EF4-FFF2-40B4-BE49-F238E27FC236}">
                <a16:creationId xmlns:a16="http://schemas.microsoft.com/office/drawing/2014/main" id="{2287E1ED-A2A1-4CA4-B7CA-2ADFE769FAEC}"/>
              </a:ext>
            </a:extLst>
          </p:cNvPr>
          <p:cNvSpPr>
            <a:spLocks noGrp="1"/>
          </p:cNvSpPr>
          <p:nvPr>
            <p:ph type="body" sz="quarter" idx="15"/>
          </p:nvPr>
        </p:nvSpPr>
        <p:spPr>
          <a:xfrm>
            <a:off x="2573072" y="3217356"/>
            <a:ext cx="1532346" cy="1365056"/>
          </a:xfrm>
        </p:spPr>
        <p:txBody>
          <a:bodyPr vert="horz" lIns="0" tIns="0" rIns="0" bIns="0" rtlCol="0" anchor="t">
            <a:normAutofit/>
          </a:bodyPr>
          <a:lstStyle/>
          <a:p>
            <a:pPr marL="0" indent="0">
              <a:buNone/>
            </a:pPr>
            <a:r>
              <a:rPr lang="en-US" sz="1200">
                <a:solidFill>
                  <a:schemeClr val="accent5">
                    <a:lumMod val="10000"/>
                  </a:schemeClr>
                </a:solidFill>
                <a:latin typeface="Public Sans"/>
              </a:rPr>
              <a:t>In the five years to June 2021, </a:t>
            </a:r>
            <a:endParaRPr lang="en-US" sz="1200">
              <a:solidFill>
                <a:schemeClr val="accent5">
                  <a:lumMod val="10000"/>
                </a:schemeClr>
              </a:solidFill>
            </a:endParaRPr>
          </a:p>
          <a:p>
            <a:pPr marL="0" indent="0">
              <a:buNone/>
            </a:pPr>
            <a:r>
              <a:rPr lang="en-US" sz="1200">
                <a:solidFill>
                  <a:schemeClr val="accent5">
                    <a:lumMod val="10000"/>
                  </a:schemeClr>
                </a:solidFill>
                <a:latin typeface="Public Sans"/>
              </a:rPr>
              <a:t>psychological claims </a:t>
            </a:r>
            <a:r>
              <a:rPr lang="en-US" sz="1800" b="1">
                <a:solidFill>
                  <a:schemeClr val="accent5">
                    <a:lumMod val="10000"/>
                  </a:schemeClr>
                </a:solidFill>
                <a:latin typeface="Public Sans"/>
              </a:rPr>
              <a:t>rose 65% </a:t>
            </a:r>
          </a:p>
          <a:p>
            <a:pPr marL="0" indent="0">
              <a:buNone/>
            </a:pPr>
            <a:r>
              <a:rPr lang="en-US" sz="1200">
                <a:solidFill>
                  <a:schemeClr val="accent5">
                    <a:lumMod val="10000"/>
                  </a:schemeClr>
                </a:solidFill>
                <a:latin typeface="Public Sans"/>
              </a:rPr>
              <a:t>and physical injury claims were steady</a:t>
            </a:r>
            <a:r>
              <a:rPr lang="en-US" sz="1200" baseline="30000">
                <a:solidFill>
                  <a:schemeClr val="accent5">
                    <a:lumMod val="10000"/>
                  </a:schemeClr>
                </a:solidFill>
                <a:latin typeface="Public Sans"/>
              </a:rPr>
              <a:t>3</a:t>
            </a:r>
            <a:endParaRPr lang="en-US" sz="1800">
              <a:solidFill>
                <a:schemeClr val="accent5">
                  <a:lumMod val="10000"/>
                </a:schemeClr>
              </a:solidFill>
            </a:endParaRPr>
          </a:p>
          <a:p>
            <a:endParaRPr lang="en-US" sz="2100"/>
          </a:p>
          <a:p>
            <a:endParaRPr lang="en-US" sz="2100"/>
          </a:p>
          <a:p>
            <a:endParaRPr lang="en-US" sz="2100"/>
          </a:p>
          <a:p>
            <a:endParaRPr lang="en-US" sz="2100"/>
          </a:p>
          <a:p>
            <a:pPr lvl="2"/>
            <a:endParaRPr lang="en-US" sz="4500"/>
          </a:p>
        </p:txBody>
      </p:sp>
      <p:sp>
        <p:nvSpPr>
          <p:cNvPr id="51" name="Rectangle 50">
            <a:extLst>
              <a:ext uri="{FF2B5EF4-FFF2-40B4-BE49-F238E27FC236}">
                <a16:creationId xmlns:a16="http://schemas.microsoft.com/office/drawing/2014/main" id="{D9C83568-BA57-69F8-3AB8-45B9030DC517}"/>
              </a:ext>
            </a:extLst>
          </p:cNvPr>
          <p:cNvSpPr/>
          <p:nvPr/>
        </p:nvSpPr>
        <p:spPr>
          <a:xfrm>
            <a:off x="1377" y="3278535"/>
            <a:ext cx="2446011" cy="14540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a:solidFill>
                <a:srgbClr val="FFFFFF"/>
              </a:solidFill>
              <a:latin typeface="Public Sans Light"/>
            </a:endParaRPr>
          </a:p>
        </p:txBody>
      </p:sp>
      <p:pic>
        <p:nvPicPr>
          <p:cNvPr id="3" name="Picture 6" descr="Icon&#10;&#10;Description automatically generated">
            <a:extLst>
              <a:ext uri="{FF2B5EF4-FFF2-40B4-BE49-F238E27FC236}">
                <a16:creationId xmlns:a16="http://schemas.microsoft.com/office/drawing/2014/main" id="{362FC892-74AF-4100-8DDC-7E4554869C96}"/>
              </a:ext>
            </a:extLst>
          </p:cNvPr>
          <p:cNvPicPr>
            <a:picLocks noChangeAspect="1"/>
          </p:cNvPicPr>
          <p:nvPr/>
        </p:nvPicPr>
        <p:blipFill>
          <a:blip r:embed="rId3"/>
          <a:stretch>
            <a:fillRect/>
          </a:stretch>
        </p:blipFill>
        <p:spPr>
          <a:xfrm>
            <a:off x="70371" y="3363587"/>
            <a:ext cx="797542" cy="787626"/>
          </a:xfrm>
          <a:prstGeom prst="rect">
            <a:avLst/>
          </a:prstGeom>
        </p:spPr>
      </p:pic>
      <p:pic>
        <p:nvPicPr>
          <p:cNvPr id="7" name="Picture 6" descr="Icon&#10;&#10;Description automatically generated">
            <a:extLst>
              <a:ext uri="{FF2B5EF4-FFF2-40B4-BE49-F238E27FC236}">
                <a16:creationId xmlns:a16="http://schemas.microsoft.com/office/drawing/2014/main" id="{D7EE848B-D978-994B-E81F-80C058A9B02F}"/>
              </a:ext>
            </a:extLst>
          </p:cNvPr>
          <p:cNvPicPr>
            <a:picLocks noChangeAspect="1"/>
          </p:cNvPicPr>
          <p:nvPr/>
        </p:nvPicPr>
        <p:blipFill>
          <a:blip r:embed="rId3"/>
          <a:stretch>
            <a:fillRect/>
          </a:stretch>
        </p:blipFill>
        <p:spPr>
          <a:xfrm>
            <a:off x="931886" y="3824198"/>
            <a:ext cx="831661" cy="821745"/>
          </a:xfrm>
          <a:prstGeom prst="rect">
            <a:avLst/>
          </a:prstGeom>
        </p:spPr>
      </p:pic>
      <p:pic>
        <p:nvPicPr>
          <p:cNvPr id="8" name="Picture 7" descr="Icon&#10;&#10;Description automatically generated">
            <a:extLst>
              <a:ext uri="{FF2B5EF4-FFF2-40B4-BE49-F238E27FC236}">
                <a16:creationId xmlns:a16="http://schemas.microsoft.com/office/drawing/2014/main" id="{6F258234-2022-272D-4860-A4FC2206D14D}"/>
              </a:ext>
            </a:extLst>
          </p:cNvPr>
          <p:cNvPicPr>
            <a:picLocks noChangeAspect="1"/>
          </p:cNvPicPr>
          <p:nvPr/>
        </p:nvPicPr>
        <p:blipFill>
          <a:blip r:embed="rId3"/>
          <a:stretch>
            <a:fillRect/>
          </a:stretch>
        </p:blipFill>
        <p:spPr>
          <a:xfrm>
            <a:off x="1571624" y="3363585"/>
            <a:ext cx="831661" cy="821745"/>
          </a:xfrm>
          <a:prstGeom prst="rect">
            <a:avLst/>
          </a:prstGeom>
        </p:spPr>
      </p:pic>
      <p:grpSp>
        <p:nvGrpSpPr>
          <p:cNvPr id="5" name="Group 4">
            <a:extLst>
              <a:ext uri="{FF2B5EF4-FFF2-40B4-BE49-F238E27FC236}">
                <a16:creationId xmlns:a16="http://schemas.microsoft.com/office/drawing/2014/main" id="{0C35328F-1AF5-44BB-B5C9-7D04889B2C87}"/>
              </a:ext>
            </a:extLst>
          </p:cNvPr>
          <p:cNvGrpSpPr/>
          <p:nvPr/>
        </p:nvGrpSpPr>
        <p:grpSpPr>
          <a:xfrm>
            <a:off x="6411193" y="1532215"/>
            <a:ext cx="2545162" cy="945949"/>
            <a:chOff x="3260632" y="3623679"/>
            <a:chExt cx="2268387" cy="842511"/>
          </a:xfrm>
        </p:grpSpPr>
        <p:sp>
          <p:nvSpPr>
            <p:cNvPr id="54" name="Rectangle 53">
              <a:extLst>
                <a:ext uri="{FF2B5EF4-FFF2-40B4-BE49-F238E27FC236}">
                  <a16:creationId xmlns:a16="http://schemas.microsoft.com/office/drawing/2014/main" id="{E32D2A83-277F-5EA5-21E2-F51AE3936091}"/>
                </a:ext>
              </a:extLst>
            </p:cNvPr>
            <p:cNvSpPr/>
            <p:nvPr/>
          </p:nvSpPr>
          <p:spPr>
            <a:xfrm>
              <a:off x="3260632" y="3623679"/>
              <a:ext cx="2268387" cy="84251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a:solidFill>
                  <a:srgbClr val="FFFFFF"/>
                </a:solidFill>
                <a:latin typeface="Public Sans Light"/>
              </a:endParaRPr>
            </a:p>
          </p:txBody>
        </p:sp>
        <p:pic>
          <p:nvPicPr>
            <p:cNvPr id="12" name="Picture 10" descr="Icon&#10;&#10;Description automatically generated">
              <a:extLst>
                <a:ext uri="{FF2B5EF4-FFF2-40B4-BE49-F238E27FC236}">
                  <a16:creationId xmlns:a16="http://schemas.microsoft.com/office/drawing/2014/main" id="{AE465DAA-5BCE-1EFA-3F78-BAE15637B73D}"/>
                </a:ext>
              </a:extLst>
            </p:cNvPr>
            <p:cNvPicPr>
              <a:picLocks noChangeAspect="1"/>
            </p:cNvPicPr>
            <p:nvPr/>
          </p:nvPicPr>
          <p:blipFill rotWithShape="1">
            <a:blip r:embed="rId4"/>
            <a:srcRect l="19643" r="20175" b="-909"/>
            <a:stretch/>
          </p:blipFill>
          <p:spPr>
            <a:xfrm>
              <a:off x="4883740" y="3673236"/>
              <a:ext cx="447379" cy="743396"/>
            </a:xfrm>
            <a:prstGeom prst="rect">
              <a:avLst/>
            </a:prstGeom>
            <a:ln w="12700">
              <a:noFill/>
            </a:ln>
          </p:spPr>
        </p:pic>
        <p:pic>
          <p:nvPicPr>
            <p:cNvPr id="13" name="Picture 10" descr="Icon&#10;&#10;Description automatically generated">
              <a:extLst>
                <a:ext uri="{FF2B5EF4-FFF2-40B4-BE49-F238E27FC236}">
                  <a16:creationId xmlns:a16="http://schemas.microsoft.com/office/drawing/2014/main" id="{437D17ED-8335-8BA3-9B80-6B1DF78D4D04}"/>
                </a:ext>
              </a:extLst>
            </p:cNvPr>
            <p:cNvPicPr>
              <a:picLocks noChangeAspect="1"/>
            </p:cNvPicPr>
            <p:nvPr/>
          </p:nvPicPr>
          <p:blipFill rotWithShape="1">
            <a:blip r:embed="rId4"/>
            <a:srcRect l="19643" r="20175" b="-909"/>
            <a:stretch/>
          </p:blipFill>
          <p:spPr>
            <a:xfrm>
              <a:off x="4394825" y="3673236"/>
              <a:ext cx="447379" cy="743396"/>
            </a:xfrm>
            <a:prstGeom prst="rect">
              <a:avLst/>
            </a:prstGeom>
            <a:ln w="12700">
              <a:noFill/>
            </a:ln>
          </p:spPr>
        </p:pic>
        <p:pic>
          <p:nvPicPr>
            <p:cNvPr id="14" name="Picture 10" descr="Icon&#10;&#10;Description automatically generated">
              <a:extLst>
                <a:ext uri="{FF2B5EF4-FFF2-40B4-BE49-F238E27FC236}">
                  <a16:creationId xmlns:a16="http://schemas.microsoft.com/office/drawing/2014/main" id="{46F3718B-5B7E-C7A3-765E-4921C5A9C30D}"/>
                </a:ext>
              </a:extLst>
            </p:cNvPr>
            <p:cNvPicPr>
              <a:picLocks noChangeAspect="1"/>
            </p:cNvPicPr>
            <p:nvPr/>
          </p:nvPicPr>
          <p:blipFill rotWithShape="1">
            <a:blip r:embed="rId4"/>
            <a:srcRect l="19643" r="20175" b="-909"/>
            <a:stretch/>
          </p:blipFill>
          <p:spPr>
            <a:xfrm>
              <a:off x="3406259" y="3673236"/>
              <a:ext cx="447379" cy="743396"/>
            </a:xfrm>
            <a:prstGeom prst="rect">
              <a:avLst/>
            </a:prstGeom>
            <a:ln w="12700">
              <a:noFill/>
            </a:ln>
          </p:spPr>
        </p:pic>
        <p:pic>
          <p:nvPicPr>
            <p:cNvPr id="15" name="Picture 10" descr="Icon&#10;&#10;Description automatically generated">
              <a:extLst>
                <a:ext uri="{FF2B5EF4-FFF2-40B4-BE49-F238E27FC236}">
                  <a16:creationId xmlns:a16="http://schemas.microsoft.com/office/drawing/2014/main" id="{C824930B-A190-FD23-6E7A-3B03C3120637}"/>
                </a:ext>
              </a:extLst>
            </p:cNvPr>
            <p:cNvPicPr>
              <a:picLocks noChangeAspect="1"/>
            </p:cNvPicPr>
            <p:nvPr/>
          </p:nvPicPr>
          <p:blipFill rotWithShape="1">
            <a:blip r:embed="rId4"/>
            <a:srcRect l="19643" r="20175" b="-909"/>
            <a:stretch/>
          </p:blipFill>
          <p:spPr>
            <a:xfrm>
              <a:off x="3895176" y="3673236"/>
              <a:ext cx="458111" cy="743396"/>
            </a:xfrm>
            <a:prstGeom prst="rect">
              <a:avLst/>
            </a:prstGeom>
            <a:ln w="28575">
              <a:solidFill>
                <a:srgbClr val="2E808E"/>
              </a:solidFill>
            </a:ln>
          </p:spPr>
        </p:pic>
      </p:grpSp>
      <p:sp>
        <p:nvSpPr>
          <p:cNvPr id="11" name="Text Placeholder 10">
            <a:extLst>
              <a:ext uri="{FF2B5EF4-FFF2-40B4-BE49-F238E27FC236}">
                <a16:creationId xmlns:a16="http://schemas.microsoft.com/office/drawing/2014/main" id="{272E0AF5-F7DC-E7FE-EA02-705027E09BB0}"/>
              </a:ext>
            </a:extLst>
          </p:cNvPr>
          <p:cNvSpPr>
            <a:spLocks noGrp="1"/>
          </p:cNvSpPr>
          <p:nvPr>
            <p:ph type="body" sz="quarter" idx="14"/>
          </p:nvPr>
        </p:nvSpPr>
        <p:spPr>
          <a:xfrm>
            <a:off x="4396033" y="1394458"/>
            <a:ext cx="1736494" cy="1512000"/>
          </a:xfrm>
        </p:spPr>
        <p:txBody>
          <a:bodyPr vert="horz" lIns="0" tIns="0" rIns="0" bIns="0" rtlCol="0" anchor="t">
            <a:noAutofit/>
          </a:bodyPr>
          <a:lstStyle/>
          <a:p>
            <a:pPr marL="0" indent="0">
              <a:buNone/>
            </a:pPr>
            <a:r>
              <a:rPr lang="en-AU" sz="1350">
                <a:solidFill>
                  <a:schemeClr val="accent5">
                    <a:lumMod val="10000"/>
                  </a:schemeClr>
                </a:solidFill>
                <a:ea typeface="+mj-lt"/>
                <a:cs typeface="+mj-lt"/>
              </a:rPr>
              <a:t>More than</a:t>
            </a:r>
            <a:r>
              <a:rPr lang="en-AU" sz="1350" b="1">
                <a:solidFill>
                  <a:schemeClr val="accent5">
                    <a:lumMod val="10000"/>
                  </a:schemeClr>
                </a:solidFill>
                <a:ea typeface="+mj-lt"/>
                <a:cs typeface="+mj-lt"/>
              </a:rPr>
              <a:t> </a:t>
            </a:r>
          </a:p>
          <a:p>
            <a:pPr marL="0" indent="0">
              <a:buNone/>
            </a:pPr>
            <a:r>
              <a:rPr lang="en-AU" sz="2000" b="1">
                <a:solidFill>
                  <a:schemeClr val="accent5">
                    <a:lumMod val="10000"/>
                  </a:schemeClr>
                </a:solidFill>
                <a:ea typeface="+mj-lt"/>
                <a:cs typeface="+mj-lt"/>
              </a:rPr>
              <a:t>8,200 people </a:t>
            </a:r>
          </a:p>
          <a:p>
            <a:pPr marL="0" indent="0">
              <a:buNone/>
            </a:pPr>
            <a:r>
              <a:rPr lang="en-AU" sz="1350">
                <a:solidFill>
                  <a:schemeClr val="accent5">
                    <a:lumMod val="10000"/>
                  </a:schemeClr>
                </a:solidFill>
                <a:ea typeface="+mj-lt"/>
                <a:cs typeface="+mj-lt"/>
              </a:rPr>
              <a:t>claimed compensation from work related </a:t>
            </a:r>
          </a:p>
          <a:p>
            <a:pPr marL="0" indent="0">
              <a:buNone/>
            </a:pPr>
            <a:r>
              <a:rPr lang="en-AU" sz="1350">
                <a:solidFill>
                  <a:schemeClr val="accent5">
                    <a:lumMod val="10000"/>
                  </a:schemeClr>
                </a:solidFill>
                <a:ea typeface="+mj-lt"/>
                <a:cs typeface="+mj-lt"/>
              </a:rPr>
              <a:t>psychological injuries in FY 2020-21</a:t>
            </a:r>
            <a:r>
              <a:rPr lang="en-AU" sz="1200" baseline="30000">
                <a:solidFill>
                  <a:schemeClr val="accent5">
                    <a:lumMod val="10000"/>
                  </a:schemeClr>
                </a:solidFill>
                <a:ea typeface="+mj-lt"/>
                <a:cs typeface="+mj-lt"/>
              </a:rPr>
              <a:t>4   </a:t>
            </a:r>
            <a:endParaRPr lang="en-AU">
              <a:solidFill>
                <a:schemeClr val="accent5">
                  <a:lumMod val="10000"/>
                </a:schemeClr>
              </a:solidFill>
            </a:endParaRPr>
          </a:p>
          <a:p>
            <a:endParaRPr lang="en-AU" sz="1200" b="1"/>
          </a:p>
          <a:p>
            <a:endParaRPr lang="en-AU" b="1"/>
          </a:p>
          <a:p>
            <a:endParaRPr lang="en-AU"/>
          </a:p>
          <a:p>
            <a:endParaRPr lang="en-AU"/>
          </a:p>
        </p:txBody>
      </p:sp>
      <p:sp>
        <p:nvSpPr>
          <p:cNvPr id="9" name="Rectangle 8">
            <a:extLst>
              <a:ext uri="{FF2B5EF4-FFF2-40B4-BE49-F238E27FC236}">
                <a16:creationId xmlns:a16="http://schemas.microsoft.com/office/drawing/2014/main" id="{CB4642D1-4CC3-7A1E-2617-692152460723}"/>
              </a:ext>
            </a:extLst>
          </p:cNvPr>
          <p:cNvSpPr/>
          <p:nvPr/>
        </p:nvSpPr>
        <p:spPr>
          <a:xfrm>
            <a:off x="4146765" y="3012907"/>
            <a:ext cx="2124040" cy="171971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a:solidFill>
                <a:srgbClr val="FFFFFF"/>
              </a:solidFill>
              <a:latin typeface="Public Sans Light"/>
            </a:endParaRPr>
          </a:p>
        </p:txBody>
      </p:sp>
      <p:pic>
        <p:nvPicPr>
          <p:cNvPr id="4" name="Picture 8" descr="Icon&#10;&#10;Description automatically generated">
            <a:extLst>
              <a:ext uri="{FF2B5EF4-FFF2-40B4-BE49-F238E27FC236}">
                <a16:creationId xmlns:a16="http://schemas.microsoft.com/office/drawing/2014/main" id="{5CF2047C-D93F-C408-7B7E-551F29001EC0}"/>
              </a:ext>
            </a:extLst>
          </p:cNvPr>
          <p:cNvPicPr>
            <a:picLocks noChangeAspect="1"/>
          </p:cNvPicPr>
          <p:nvPr/>
        </p:nvPicPr>
        <p:blipFill>
          <a:blip r:embed="rId5"/>
          <a:stretch>
            <a:fillRect/>
          </a:stretch>
        </p:blipFill>
        <p:spPr>
          <a:xfrm>
            <a:off x="4525717" y="3294628"/>
            <a:ext cx="1203370" cy="1210513"/>
          </a:xfrm>
          <a:prstGeom prst="rect">
            <a:avLst/>
          </a:prstGeom>
        </p:spPr>
      </p:pic>
      <p:sp>
        <p:nvSpPr>
          <p:cNvPr id="25" name="TextBox 24">
            <a:extLst>
              <a:ext uri="{FF2B5EF4-FFF2-40B4-BE49-F238E27FC236}">
                <a16:creationId xmlns:a16="http://schemas.microsoft.com/office/drawing/2014/main" id="{54A79E48-E13F-4FC5-B9BF-376149AD3DFA}"/>
              </a:ext>
            </a:extLst>
          </p:cNvPr>
          <p:cNvSpPr txBox="1"/>
          <p:nvPr/>
        </p:nvSpPr>
        <p:spPr>
          <a:xfrm>
            <a:off x="6440591" y="2744295"/>
            <a:ext cx="2654967" cy="1785104"/>
          </a:xfrm>
          <a:prstGeom prst="rect">
            <a:avLst/>
          </a:prstGeom>
          <a:noFill/>
        </p:spPr>
        <p:txBody>
          <a:bodyPr wrap="square">
            <a:spAutoFit/>
          </a:bodyPr>
          <a:lstStyle/>
          <a:p>
            <a:pPr defTabSz="457189">
              <a:defRPr/>
            </a:pPr>
            <a:r>
              <a:rPr lang="en-US">
                <a:solidFill>
                  <a:srgbClr val="22272B"/>
                </a:solidFill>
                <a:latin typeface="Public Sans"/>
              </a:rPr>
              <a:t>Nearly </a:t>
            </a:r>
            <a:r>
              <a:rPr lang="en-US" sz="2000" b="1">
                <a:solidFill>
                  <a:srgbClr val="22272B"/>
                </a:solidFill>
                <a:latin typeface="Public Sans"/>
              </a:rPr>
              <a:t>1 in 4 workers</a:t>
            </a:r>
            <a:r>
              <a:rPr lang="en-US" sz="2000">
                <a:solidFill>
                  <a:srgbClr val="22272B"/>
                </a:solidFill>
                <a:latin typeface="Public Sans"/>
              </a:rPr>
              <a:t> </a:t>
            </a:r>
            <a:r>
              <a:rPr lang="en-US">
                <a:solidFill>
                  <a:srgbClr val="22272B"/>
                </a:solidFill>
                <a:latin typeface="Public Sans"/>
              </a:rPr>
              <a:t>believe they have a mental health condition that their workplace caused or made worse</a:t>
            </a:r>
            <a:r>
              <a:rPr lang="en-US" baseline="30000">
                <a:solidFill>
                  <a:srgbClr val="22272B"/>
                </a:solidFill>
                <a:latin typeface="Public Sans"/>
              </a:rPr>
              <a:t>2</a:t>
            </a:r>
            <a:r>
              <a:rPr lang="en-US">
                <a:solidFill>
                  <a:srgbClr val="22272B"/>
                </a:solidFill>
                <a:latin typeface="Public Sans SemiBold"/>
              </a:rPr>
              <a:t>  </a:t>
            </a:r>
            <a:endParaRPr lang="en-US">
              <a:solidFill>
                <a:srgbClr val="22272B"/>
              </a:solidFill>
              <a:latin typeface="Public Sans Light"/>
            </a:endParaRPr>
          </a:p>
        </p:txBody>
      </p:sp>
      <p:pic>
        <p:nvPicPr>
          <p:cNvPr id="23" name="Picture 22">
            <a:extLst>
              <a:ext uri="{FF2B5EF4-FFF2-40B4-BE49-F238E27FC236}">
                <a16:creationId xmlns:a16="http://schemas.microsoft.com/office/drawing/2014/main" id="{7A554A52-62CE-4ACC-8B5B-02483FA10E01}"/>
              </a:ext>
            </a:extLst>
          </p:cNvPr>
          <p:cNvPicPr>
            <a:picLocks noChangeAspect="1"/>
          </p:cNvPicPr>
          <p:nvPr/>
        </p:nvPicPr>
        <p:blipFill>
          <a:blip r:embed="rId6"/>
          <a:stretch>
            <a:fillRect/>
          </a:stretch>
        </p:blipFill>
        <p:spPr>
          <a:xfrm>
            <a:off x="2458727" y="1306440"/>
            <a:ext cx="1688037" cy="1688037"/>
          </a:xfrm>
          <a:prstGeom prst="rect">
            <a:avLst/>
          </a:prstGeom>
        </p:spPr>
      </p:pic>
    </p:spTree>
    <p:extLst>
      <p:ext uri="{BB962C8B-B14F-4D97-AF65-F5344CB8AC3E}">
        <p14:creationId xmlns:p14="http://schemas.microsoft.com/office/powerpoint/2010/main" val="1170645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AB7BD31-8B1C-400C-7041-BAB9636EEA2A}"/>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1" name="Title 10">
            <a:extLst>
              <a:ext uri="{FF2B5EF4-FFF2-40B4-BE49-F238E27FC236}">
                <a16:creationId xmlns:a16="http://schemas.microsoft.com/office/drawing/2014/main" id="{875F2548-4F05-46A3-9277-148099188877}"/>
              </a:ext>
            </a:extLst>
          </p:cNvPr>
          <p:cNvSpPr>
            <a:spLocks noGrp="1"/>
          </p:cNvSpPr>
          <p:nvPr>
            <p:ph type="title"/>
          </p:nvPr>
        </p:nvSpPr>
        <p:spPr>
          <a:xfrm>
            <a:off x="176831" y="143455"/>
            <a:ext cx="8967170" cy="747897"/>
          </a:xfrm>
        </p:spPr>
        <p:txBody>
          <a:bodyPr vert="horz" wrap="square" lIns="0" tIns="0" rIns="0" bIns="0" rtlCol="0" anchor="t" anchorCtr="0">
            <a:noAutofit/>
          </a:bodyPr>
          <a:lstStyle/>
          <a:p>
            <a:pPr algn="ctr"/>
            <a:r>
              <a:rPr lang="en-AU" sz="2800"/>
              <a:t>Psychosocial hazards </a:t>
            </a:r>
            <a:r>
              <a:rPr lang="en-AU" sz="2800" b="0"/>
              <a:t>are anything that increases the risk of work-related stress</a:t>
            </a:r>
          </a:p>
        </p:txBody>
      </p:sp>
      <p:sp>
        <p:nvSpPr>
          <p:cNvPr id="6" name="Slide Number Placeholder 5">
            <a:extLst>
              <a:ext uri="{FF2B5EF4-FFF2-40B4-BE49-F238E27FC236}">
                <a16:creationId xmlns:a16="http://schemas.microsoft.com/office/drawing/2014/main" id="{FE1EA434-47E5-4BFC-A9E3-31C26E61347E}"/>
              </a:ext>
            </a:extLst>
          </p:cNvPr>
          <p:cNvSpPr>
            <a:spLocks noGrp="1"/>
          </p:cNvSpPr>
          <p:nvPr>
            <p:ph type="sldNum" sz="quarter" idx="14"/>
          </p:nvPr>
        </p:nvSpPr>
        <p:spPr>
          <a:xfrm>
            <a:off x="8574258" y="4874042"/>
            <a:ext cx="117821" cy="115416"/>
          </a:xfrm>
        </p:spPr>
        <p:txBody>
          <a:bodyPr vert="horz" wrap="none" lIns="0" tIns="0" rIns="0" bIns="0" rtlCol="0" anchor="b">
            <a:normAutofit fontScale="47500" lnSpcReduction="20000"/>
          </a:bodyPr>
          <a:lstStyle/>
          <a:p>
            <a:pPr>
              <a:spcAft>
                <a:spcPts val="450"/>
              </a:spcAft>
            </a:pPr>
            <a:fld id="{6445CA75-65CF-428D-AAFD-249FBBE0F4CE}" type="slidenum">
              <a:rPr lang="en-GB" smtClean="0"/>
              <a:pPr>
                <a:spcAft>
                  <a:spcPts val="450"/>
                </a:spcAft>
              </a:pPr>
              <a:t>4</a:t>
            </a:fld>
            <a:endParaRPr lang="en-GB"/>
          </a:p>
        </p:txBody>
      </p:sp>
      <p:graphicFrame>
        <p:nvGraphicFramePr>
          <p:cNvPr id="17" name="Diagram 16">
            <a:extLst>
              <a:ext uri="{FF2B5EF4-FFF2-40B4-BE49-F238E27FC236}">
                <a16:creationId xmlns:a16="http://schemas.microsoft.com/office/drawing/2014/main" id="{CBC74D0D-AAE2-4C05-99A2-8FF9E5345C96}"/>
              </a:ext>
            </a:extLst>
          </p:cNvPr>
          <p:cNvGraphicFramePr/>
          <p:nvPr>
            <p:extLst>
              <p:ext uri="{D42A27DB-BD31-4B8C-83A1-F6EECF244321}">
                <p14:modId xmlns:p14="http://schemas.microsoft.com/office/powerpoint/2010/main" val="1047431860"/>
              </p:ext>
            </p:extLst>
          </p:nvPr>
        </p:nvGraphicFramePr>
        <p:xfrm>
          <a:off x="1532333" y="1113575"/>
          <a:ext cx="3895073" cy="3886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9" name="Diagram 18">
            <a:extLst>
              <a:ext uri="{FF2B5EF4-FFF2-40B4-BE49-F238E27FC236}">
                <a16:creationId xmlns:a16="http://schemas.microsoft.com/office/drawing/2014/main" id="{3EF8149C-677D-4F3B-82D7-ABE7CFC0CDC8}"/>
              </a:ext>
            </a:extLst>
          </p:cNvPr>
          <p:cNvGraphicFramePr/>
          <p:nvPr>
            <p:extLst>
              <p:ext uri="{D42A27DB-BD31-4B8C-83A1-F6EECF244321}">
                <p14:modId xmlns:p14="http://schemas.microsoft.com/office/powerpoint/2010/main" val="2794467360"/>
              </p:ext>
            </p:extLst>
          </p:nvPr>
        </p:nvGraphicFramePr>
        <p:xfrm>
          <a:off x="4660416" y="1095468"/>
          <a:ext cx="4483584" cy="389398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Graphic 6" descr="Brain in head">
            <a:extLst>
              <a:ext uri="{FF2B5EF4-FFF2-40B4-BE49-F238E27FC236}">
                <a16:creationId xmlns:a16="http://schemas.microsoft.com/office/drawing/2014/main" id="{71EEDD71-1E3F-4C03-B02D-1D7D732E4EE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0" y="1828147"/>
            <a:ext cx="2201778" cy="2201778"/>
          </a:xfrm>
          <a:prstGeom prst="rect">
            <a:avLst/>
          </a:prstGeom>
        </p:spPr>
      </p:pic>
    </p:spTree>
    <p:extLst>
      <p:ext uri="{BB962C8B-B14F-4D97-AF65-F5344CB8AC3E}">
        <p14:creationId xmlns:p14="http://schemas.microsoft.com/office/powerpoint/2010/main" val="547438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11B7A9CF-2ECD-0AD8-AE4C-E15E5F1D9320}"/>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 name="Title 4">
            <a:extLst>
              <a:ext uri="{FF2B5EF4-FFF2-40B4-BE49-F238E27FC236}">
                <a16:creationId xmlns:a16="http://schemas.microsoft.com/office/drawing/2014/main" id="{E93F8B09-A55F-42FE-A981-F7AB2BE3B371}"/>
              </a:ext>
            </a:extLst>
          </p:cNvPr>
          <p:cNvSpPr>
            <a:spLocks noGrp="1"/>
          </p:cNvSpPr>
          <p:nvPr>
            <p:ph type="title"/>
          </p:nvPr>
        </p:nvSpPr>
        <p:spPr>
          <a:xfrm>
            <a:off x="444957" y="415435"/>
            <a:ext cx="8258144" cy="373949"/>
          </a:xfrm>
        </p:spPr>
        <p:txBody>
          <a:bodyPr/>
          <a:lstStyle/>
          <a:p>
            <a:r>
              <a:rPr lang="en-GB"/>
              <a:t>Workplace bullying</a:t>
            </a:r>
          </a:p>
        </p:txBody>
      </p:sp>
      <p:sp>
        <p:nvSpPr>
          <p:cNvPr id="7" name="Content Placeholder 6">
            <a:extLst>
              <a:ext uri="{FF2B5EF4-FFF2-40B4-BE49-F238E27FC236}">
                <a16:creationId xmlns:a16="http://schemas.microsoft.com/office/drawing/2014/main" id="{583FE5F7-4E07-4A19-BC44-57010797B745}"/>
              </a:ext>
            </a:extLst>
          </p:cNvPr>
          <p:cNvSpPr>
            <a:spLocks noGrp="1"/>
          </p:cNvSpPr>
          <p:nvPr>
            <p:ph sz="quarter" idx="13"/>
          </p:nvPr>
        </p:nvSpPr>
        <p:spPr>
          <a:xfrm>
            <a:off x="2956956" y="1042060"/>
            <a:ext cx="5806930" cy="3384467"/>
          </a:xfrm>
        </p:spPr>
        <p:txBody>
          <a:bodyPr/>
          <a:lstStyle/>
          <a:p>
            <a:r>
              <a:rPr lang="en-AU" sz="1500" b="1" dirty="0">
                <a:solidFill>
                  <a:schemeClr val="accent1"/>
                </a:solidFill>
                <a:highlight>
                  <a:srgbClr val="FFFFFF"/>
                </a:highlight>
              </a:rPr>
              <a:t>Tips</a:t>
            </a:r>
            <a:endParaRPr lang="en-GB" sz="1500" b="1" dirty="0">
              <a:solidFill>
                <a:schemeClr val="accent1"/>
              </a:solidFill>
              <a:highlight>
                <a:srgbClr val="FFFFFF"/>
              </a:highlight>
            </a:endParaRPr>
          </a:p>
          <a:p>
            <a:pPr marL="257175" indent="-257175">
              <a:spcAft>
                <a:spcPts val="450"/>
              </a:spcAft>
              <a:buClr>
                <a:schemeClr val="accent1"/>
              </a:buClr>
              <a:buFont typeface="Arial" panose="020B0604020202020204" pitchFamily="34" charset="0"/>
              <a:buChar char="•"/>
            </a:pPr>
            <a:r>
              <a:rPr lang="en-AU" sz="1300" dirty="0"/>
              <a:t>Treat reports/injuries as opportunities NOT complaints to defend against.</a:t>
            </a:r>
          </a:p>
          <a:p>
            <a:pPr marL="257175" indent="-257175">
              <a:spcAft>
                <a:spcPts val="450"/>
              </a:spcAft>
              <a:buClr>
                <a:schemeClr val="accent1"/>
              </a:buClr>
              <a:buFont typeface="Arial" panose="020B0604020202020204" pitchFamily="34" charset="0"/>
              <a:buChar char="•"/>
            </a:pPr>
            <a:r>
              <a:rPr lang="en-AU" sz="1300" dirty="0"/>
              <a:t>Investigations: not always necessary, can make things worse, but when serious or requiring disciplinary action, vital. Record decision making!</a:t>
            </a:r>
          </a:p>
          <a:p>
            <a:pPr marL="257175" indent="-257175">
              <a:spcAft>
                <a:spcPts val="450"/>
              </a:spcAft>
              <a:buClr>
                <a:schemeClr val="accent1"/>
              </a:buClr>
              <a:buFont typeface="Arial" panose="020B0604020202020204" pitchFamily="34" charset="0"/>
              <a:buChar char="•"/>
            </a:pPr>
            <a:r>
              <a:rPr lang="en-AU" sz="1300" dirty="0"/>
              <a:t>When possible: quick and informal resolution, restore relationships.</a:t>
            </a:r>
          </a:p>
          <a:p>
            <a:pPr marL="257175" indent="-257175">
              <a:spcAft>
                <a:spcPts val="450"/>
              </a:spcAft>
              <a:buClr>
                <a:schemeClr val="accent1"/>
              </a:buClr>
              <a:buFont typeface="Arial" panose="020B0604020202020204" pitchFamily="34" charset="0"/>
              <a:buChar char="•"/>
            </a:pPr>
            <a:r>
              <a:rPr lang="en-AU" sz="1300" dirty="0"/>
              <a:t>Procedures: quick, cost effective, as non-intrusive as possible, fair.</a:t>
            </a:r>
          </a:p>
          <a:p>
            <a:pPr marL="257175" indent="-257175">
              <a:spcAft>
                <a:spcPts val="450"/>
              </a:spcAft>
              <a:buClr>
                <a:schemeClr val="accent1"/>
              </a:buClr>
              <a:buFont typeface="Arial" panose="020B0604020202020204" pitchFamily="34" charset="0"/>
              <a:buChar char="•"/>
            </a:pPr>
            <a:r>
              <a:rPr lang="en-AU" sz="1300" dirty="0"/>
              <a:t>If treat purely as disciplinary issue may fail to manage underlying risk factors. Bonus: addressing factors often doesn’t allocate blame!</a:t>
            </a:r>
          </a:p>
          <a:p>
            <a:pPr marL="257175" indent="-257175">
              <a:spcAft>
                <a:spcPts val="450"/>
              </a:spcAft>
              <a:buClr>
                <a:schemeClr val="accent1"/>
              </a:buClr>
              <a:buFont typeface="Arial" panose="020B0604020202020204" pitchFamily="34" charset="0"/>
              <a:buChar char="•"/>
            </a:pPr>
            <a:r>
              <a:rPr lang="en-AU" sz="1300" dirty="0"/>
              <a:t>Involve WHS management, consult, record decision making!</a:t>
            </a:r>
          </a:p>
          <a:p>
            <a:pPr marL="257175" indent="-257175">
              <a:spcAft>
                <a:spcPts val="450"/>
              </a:spcAft>
              <a:buClr>
                <a:schemeClr val="accent1"/>
              </a:buClr>
              <a:buFont typeface="Arial" panose="020B0604020202020204" pitchFamily="34" charset="0"/>
              <a:buChar char="•"/>
            </a:pPr>
            <a:r>
              <a:rPr lang="en-AU" sz="1300" dirty="0"/>
              <a:t>Ensure you address the underlying psychological risk factors (earlier psychological hazards slides).</a:t>
            </a:r>
          </a:p>
          <a:p>
            <a:pPr marL="257175" indent="-257175">
              <a:spcAft>
                <a:spcPts val="450"/>
              </a:spcAft>
              <a:buClr>
                <a:schemeClr val="accent1"/>
              </a:buClr>
              <a:buFont typeface="Arial" panose="020B0604020202020204" pitchFamily="34" charset="0"/>
              <a:buChar char="•"/>
            </a:pPr>
            <a:r>
              <a:rPr lang="en-AU" sz="1300" dirty="0"/>
              <a:t>Consider that people under stress don’t always react reasonably and/or can perform badly.</a:t>
            </a:r>
          </a:p>
          <a:p>
            <a:pPr marL="0" lvl="2" indent="0">
              <a:buNone/>
            </a:pPr>
            <a:endParaRPr lang="en-GB" dirty="0"/>
          </a:p>
        </p:txBody>
      </p:sp>
      <p:sp>
        <p:nvSpPr>
          <p:cNvPr id="9" name="Content Placeholder 6">
            <a:extLst>
              <a:ext uri="{FF2B5EF4-FFF2-40B4-BE49-F238E27FC236}">
                <a16:creationId xmlns:a16="http://schemas.microsoft.com/office/drawing/2014/main" id="{05BDB838-6D17-4603-992E-47A504B39646}"/>
              </a:ext>
            </a:extLst>
          </p:cNvPr>
          <p:cNvSpPr txBox="1">
            <a:spLocks/>
          </p:cNvSpPr>
          <p:nvPr/>
        </p:nvSpPr>
        <p:spPr>
          <a:xfrm>
            <a:off x="380114" y="1042060"/>
            <a:ext cx="2648094" cy="3143993"/>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AU" sz="1500" dirty="0"/>
              <a:t>My experience</a:t>
            </a:r>
          </a:p>
          <a:p>
            <a:pPr marL="257175" indent="-257175">
              <a:lnSpc>
                <a:spcPct val="100000"/>
              </a:lnSpc>
              <a:spcAft>
                <a:spcPts val="450"/>
              </a:spcAft>
              <a:buClr>
                <a:schemeClr val="accent1"/>
              </a:buClr>
              <a:buFont typeface="Arial" panose="020B0604020202020204" pitchFamily="34" charset="0"/>
              <a:buChar char="•"/>
            </a:pPr>
            <a:r>
              <a:rPr lang="en-AU" sz="1500" b="0" dirty="0">
                <a:solidFill>
                  <a:schemeClr val="tx1"/>
                </a:solidFill>
              </a:rPr>
              <a:t>Not usually about ‘psychopaths’!</a:t>
            </a:r>
          </a:p>
          <a:p>
            <a:pPr marL="257175" indent="-257175">
              <a:lnSpc>
                <a:spcPct val="100000"/>
              </a:lnSpc>
              <a:spcAft>
                <a:spcPts val="450"/>
              </a:spcAft>
              <a:buClr>
                <a:schemeClr val="accent1"/>
              </a:buClr>
              <a:buFont typeface="Arial" panose="020B0604020202020204" pitchFamily="34" charset="0"/>
              <a:buChar char="•"/>
            </a:pPr>
            <a:r>
              <a:rPr lang="en-AU" sz="1500" b="0" dirty="0">
                <a:solidFill>
                  <a:schemeClr val="tx1"/>
                </a:solidFill>
              </a:rPr>
              <a:t>Intentions often misunderstood</a:t>
            </a:r>
          </a:p>
          <a:p>
            <a:pPr marL="257175" indent="-257175">
              <a:lnSpc>
                <a:spcPct val="100000"/>
              </a:lnSpc>
              <a:spcAft>
                <a:spcPts val="450"/>
              </a:spcAft>
              <a:buClr>
                <a:schemeClr val="accent1"/>
              </a:buClr>
              <a:buFont typeface="Arial" panose="020B0604020202020204" pitchFamily="34" charset="0"/>
              <a:buChar char="•"/>
            </a:pPr>
            <a:r>
              <a:rPr lang="en-AU" sz="1500" b="0" dirty="0">
                <a:solidFill>
                  <a:schemeClr val="tx1"/>
                </a:solidFill>
              </a:rPr>
              <a:t>Commonly about power</a:t>
            </a:r>
          </a:p>
          <a:p>
            <a:pPr marL="257175" indent="-257175">
              <a:lnSpc>
                <a:spcPct val="100000"/>
              </a:lnSpc>
              <a:spcAft>
                <a:spcPts val="450"/>
              </a:spcAft>
              <a:buClr>
                <a:schemeClr val="accent1"/>
              </a:buClr>
              <a:buFont typeface="Arial" panose="020B0604020202020204" pitchFamily="34" charset="0"/>
              <a:buChar char="•"/>
            </a:pPr>
            <a:r>
              <a:rPr lang="en-AU" sz="1500" b="0" dirty="0">
                <a:solidFill>
                  <a:schemeClr val="tx1"/>
                </a:solidFill>
              </a:rPr>
              <a:t>Experience: Can be any direction</a:t>
            </a:r>
            <a:br>
              <a:rPr lang="en-AU" sz="1500" b="0" dirty="0">
                <a:solidFill>
                  <a:schemeClr val="tx1"/>
                </a:solidFill>
              </a:rPr>
            </a:br>
            <a:r>
              <a:rPr lang="en-AU" sz="1500" b="0" dirty="0">
                <a:solidFill>
                  <a:schemeClr val="tx1"/>
                </a:solidFill>
              </a:rPr>
              <a:t>more often than not, downwards</a:t>
            </a:r>
          </a:p>
          <a:p>
            <a:pPr marL="0" lvl="2" indent="0">
              <a:lnSpc>
                <a:spcPct val="100000"/>
              </a:lnSpc>
              <a:buNone/>
            </a:pPr>
            <a:endParaRPr lang="en-GB" sz="1200" dirty="0"/>
          </a:p>
        </p:txBody>
      </p:sp>
      <p:pic>
        <p:nvPicPr>
          <p:cNvPr id="6" name="Picture 5">
            <a:extLst>
              <a:ext uri="{FF2B5EF4-FFF2-40B4-BE49-F238E27FC236}">
                <a16:creationId xmlns:a16="http://schemas.microsoft.com/office/drawing/2014/main" id="{A9504D86-DB8A-4912-B915-18B71D3581C4}"/>
              </a:ext>
            </a:extLst>
          </p:cNvPr>
          <p:cNvPicPr/>
          <p:nvPr/>
        </p:nvPicPr>
        <p:blipFill>
          <a:blip r:embed="rId3">
            <a:alphaModFix amt="28000"/>
          </a:blip>
          <a:stretch>
            <a:fillRect/>
          </a:stretch>
        </p:blipFill>
        <p:spPr>
          <a:xfrm rot="19907101">
            <a:off x="1604082" y="3112284"/>
            <a:ext cx="2117920" cy="3231562"/>
          </a:xfrm>
          <a:prstGeom prst="rect">
            <a:avLst/>
          </a:prstGeom>
        </p:spPr>
      </p:pic>
    </p:spTree>
    <p:extLst>
      <p:ext uri="{BB962C8B-B14F-4D97-AF65-F5344CB8AC3E}">
        <p14:creationId xmlns:p14="http://schemas.microsoft.com/office/powerpoint/2010/main" val="326236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1FB77370-823A-C89A-D2B7-1CD1E7F27995}"/>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pic>
        <p:nvPicPr>
          <p:cNvPr id="21" name="Picture 20">
            <a:extLst>
              <a:ext uri="{FF2B5EF4-FFF2-40B4-BE49-F238E27FC236}">
                <a16:creationId xmlns:a16="http://schemas.microsoft.com/office/drawing/2014/main" id="{E75615AA-C69F-4B69-AF28-4AB8A36E73E4}"/>
              </a:ext>
            </a:extLst>
          </p:cNvPr>
          <p:cNvPicPr>
            <a:picLocks noChangeAspect="1"/>
          </p:cNvPicPr>
          <p:nvPr/>
        </p:nvPicPr>
        <p:blipFill>
          <a:blip r:embed="rId3"/>
          <a:stretch>
            <a:fillRect/>
          </a:stretch>
        </p:blipFill>
        <p:spPr>
          <a:xfrm>
            <a:off x="6968113" y="564881"/>
            <a:ext cx="2035962" cy="2877128"/>
          </a:xfrm>
          <a:prstGeom prst="rect">
            <a:avLst/>
          </a:prstGeom>
          <a:effectLst/>
        </p:spPr>
      </p:pic>
      <p:graphicFrame>
        <p:nvGraphicFramePr>
          <p:cNvPr id="4" name="Diagram 3">
            <a:extLst>
              <a:ext uri="{FF2B5EF4-FFF2-40B4-BE49-F238E27FC236}">
                <a16:creationId xmlns:a16="http://schemas.microsoft.com/office/drawing/2014/main" id="{61178B63-AD86-42B2-B957-C269B0CAD738}"/>
              </a:ext>
            </a:extLst>
          </p:cNvPr>
          <p:cNvGraphicFramePr/>
          <p:nvPr>
            <p:extLst>
              <p:ext uri="{D42A27DB-BD31-4B8C-83A1-F6EECF244321}">
                <p14:modId xmlns:p14="http://schemas.microsoft.com/office/powerpoint/2010/main" val="693150533"/>
              </p:ext>
            </p:extLst>
          </p:nvPr>
        </p:nvGraphicFramePr>
        <p:xfrm>
          <a:off x="2860990" y="641966"/>
          <a:ext cx="4793725" cy="35978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a:extLst>
              <a:ext uri="{FF2B5EF4-FFF2-40B4-BE49-F238E27FC236}">
                <a16:creationId xmlns:a16="http://schemas.microsoft.com/office/drawing/2014/main" id="{0ED924C9-66C0-4882-A4BC-B5A069E096CC}"/>
              </a:ext>
            </a:extLst>
          </p:cNvPr>
          <p:cNvSpPr/>
          <p:nvPr/>
        </p:nvSpPr>
        <p:spPr>
          <a:xfrm>
            <a:off x="2860990" y="646094"/>
            <a:ext cx="1598396" cy="933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b="1">
                <a:solidFill>
                  <a:schemeClr val="tx1"/>
                </a:solidFill>
              </a:rPr>
              <a:t>Duty holders must follow</a:t>
            </a:r>
          </a:p>
        </p:txBody>
      </p:sp>
      <p:sp>
        <p:nvSpPr>
          <p:cNvPr id="26" name="Title 1">
            <a:extLst>
              <a:ext uri="{FF2B5EF4-FFF2-40B4-BE49-F238E27FC236}">
                <a16:creationId xmlns:a16="http://schemas.microsoft.com/office/drawing/2014/main" id="{9E67B986-DD49-431E-B980-2BFADAC5F390}"/>
              </a:ext>
            </a:extLst>
          </p:cNvPr>
          <p:cNvSpPr txBox="1">
            <a:spLocks/>
          </p:cNvSpPr>
          <p:nvPr/>
        </p:nvSpPr>
        <p:spPr>
          <a:xfrm>
            <a:off x="171450" y="15686"/>
            <a:ext cx="8258144" cy="373949"/>
          </a:xfrm>
          <a:prstGeom prst="rect">
            <a:avLst/>
          </a:prstGeom>
        </p:spPr>
        <p:txBody>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r>
              <a:rPr lang="en-GB" sz="2700">
                <a:solidFill>
                  <a:schemeClr val="tx1"/>
                </a:solidFill>
              </a:rPr>
              <a:t>NSW WHS Legislative Framework</a:t>
            </a:r>
            <a:endParaRPr lang="en-US" sz="2700">
              <a:solidFill>
                <a:schemeClr val="tx1"/>
              </a:solidFill>
            </a:endParaRPr>
          </a:p>
        </p:txBody>
      </p:sp>
      <p:sp>
        <p:nvSpPr>
          <p:cNvPr id="15" name="Rectangle 14">
            <a:extLst>
              <a:ext uri="{FF2B5EF4-FFF2-40B4-BE49-F238E27FC236}">
                <a16:creationId xmlns:a16="http://schemas.microsoft.com/office/drawing/2014/main" id="{0D94B9F4-188B-4352-95F6-B8C35B11FB3C}"/>
              </a:ext>
            </a:extLst>
          </p:cNvPr>
          <p:cNvSpPr/>
          <p:nvPr/>
        </p:nvSpPr>
        <p:spPr>
          <a:xfrm>
            <a:off x="7312497" y="1112598"/>
            <a:ext cx="1598396" cy="933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b="1">
              <a:solidFill>
                <a:srgbClr val="076FA7"/>
              </a:solidFill>
            </a:endParaRPr>
          </a:p>
        </p:txBody>
      </p:sp>
      <p:sp>
        <p:nvSpPr>
          <p:cNvPr id="19" name="Rectangle 18">
            <a:extLst>
              <a:ext uri="{FF2B5EF4-FFF2-40B4-BE49-F238E27FC236}">
                <a16:creationId xmlns:a16="http://schemas.microsoft.com/office/drawing/2014/main" id="{7433A34C-C8AA-4FDF-9728-65187D46505B}"/>
              </a:ext>
            </a:extLst>
          </p:cNvPr>
          <p:cNvSpPr/>
          <p:nvPr/>
        </p:nvSpPr>
        <p:spPr>
          <a:xfrm>
            <a:off x="7496476" y="2802582"/>
            <a:ext cx="1303248" cy="549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b="1">
              <a:solidFill>
                <a:srgbClr val="076FA7"/>
              </a:solidFill>
            </a:endParaRPr>
          </a:p>
        </p:txBody>
      </p:sp>
      <p:cxnSp>
        <p:nvCxnSpPr>
          <p:cNvPr id="16" name="Straight Arrow Connector 15">
            <a:extLst>
              <a:ext uri="{FF2B5EF4-FFF2-40B4-BE49-F238E27FC236}">
                <a16:creationId xmlns:a16="http://schemas.microsoft.com/office/drawing/2014/main" id="{1B139254-CEF2-4EFF-8EAE-6DF970184491}"/>
              </a:ext>
            </a:extLst>
          </p:cNvPr>
          <p:cNvCxnSpPr>
            <a:cxnSpLocks/>
          </p:cNvCxnSpPr>
          <p:nvPr/>
        </p:nvCxnSpPr>
        <p:spPr>
          <a:xfrm>
            <a:off x="3026158" y="2841336"/>
            <a:ext cx="955719" cy="0"/>
          </a:xfrm>
          <a:prstGeom prst="straightConnector1">
            <a:avLst/>
          </a:prstGeom>
          <a:ln w="73025">
            <a:solidFill>
              <a:schemeClr val="tx1"/>
            </a:solidFill>
            <a:tailEnd type="triangle"/>
          </a:ln>
        </p:spPr>
        <p:style>
          <a:lnRef idx="1">
            <a:schemeClr val="accent2"/>
          </a:lnRef>
          <a:fillRef idx="0">
            <a:schemeClr val="accent2"/>
          </a:fillRef>
          <a:effectRef idx="0">
            <a:schemeClr val="accent2"/>
          </a:effectRef>
          <a:fontRef idx="minor">
            <a:schemeClr val="tx1"/>
          </a:fontRef>
        </p:style>
      </p:cxnSp>
      <p:sp>
        <p:nvSpPr>
          <p:cNvPr id="18" name="Left Brace 17">
            <a:extLst>
              <a:ext uri="{FF2B5EF4-FFF2-40B4-BE49-F238E27FC236}">
                <a16:creationId xmlns:a16="http://schemas.microsoft.com/office/drawing/2014/main" id="{217CF1F4-CBF4-4F06-8052-DCA54BC1A677}"/>
              </a:ext>
            </a:extLst>
          </p:cNvPr>
          <p:cNvSpPr/>
          <p:nvPr/>
        </p:nvSpPr>
        <p:spPr>
          <a:xfrm rot="1993714">
            <a:off x="4157421" y="262601"/>
            <a:ext cx="404959" cy="2163840"/>
          </a:xfrm>
          <a:prstGeom prst="leftBrac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sz="1350"/>
          </a:p>
        </p:txBody>
      </p:sp>
      <p:sp>
        <p:nvSpPr>
          <p:cNvPr id="22" name="TextBox 21">
            <a:extLst>
              <a:ext uri="{FF2B5EF4-FFF2-40B4-BE49-F238E27FC236}">
                <a16:creationId xmlns:a16="http://schemas.microsoft.com/office/drawing/2014/main" id="{63F0F561-DDEA-43F8-A0E7-CDCF2C404487}"/>
              </a:ext>
            </a:extLst>
          </p:cNvPr>
          <p:cNvSpPr txBox="1"/>
          <p:nvPr/>
        </p:nvSpPr>
        <p:spPr>
          <a:xfrm>
            <a:off x="171450" y="1801553"/>
            <a:ext cx="3006090" cy="2002921"/>
          </a:xfrm>
          <a:prstGeom prst="rect">
            <a:avLst/>
          </a:prstGeom>
          <a:noFill/>
        </p:spPr>
        <p:txBody>
          <a:bodyPr wrap="square">
            <a:spAutoFit/>
          </a:bodyPr>
          <a:lstStyle/>
          <a:p>
            <a:pPr lvl="0">
              <a:lnSpc>
                <a:spcPts val="1500"/>
              </a:lnSpc>
              <a:buSzPts val="1000"/>
              <a:tabLst>
                <a:tab pos="457200" algn="l"/>
              </a:tabLst>
            </a:pPr>
            <a:r>
              <a:rPr lang="en-AU" sz="1400"/>
              <a:t>Explains and clarifies:</a:t>
            </a:r>
          </a:p>
          <a:p>
            <a:pPr marL="342900" lvl="0" indent="-342900">
              <a:lnSpc>
                <a:spcPts val="1500"/>
              </a:lnSpc>
              <a:buSzPts val="1000"/>
              <a:buFont typeface="Symbol" panose="05050102010706020507" pitchFamily="18" charset="2"/>
              <a:buChar char=""/>
              <a:tabLst>
                <a:tab pos="457200" algn="l"/>
              </a:tabLst>
            </a:pPr>
            <a:r>
              <a:rPr lang="en-AU" sz="1200"/>
              <a:t>common psychosocial hazards at work </a:t>
            </a:r>
          </a:p>
          <a:p>
            <a:pPr marL="342900" lvl="0" indent="-342900">
              <a:lnSpc>
                <a:spcPts val="1500"/>
              </a:lnSpc>
              <a:buSzPts val="1000"/>
              <a:buFont typeface="Symbol" panose="05050102010706020507" pitchFamily="18" charset="2"/>
              <a:buChar char=""/>
              <a:tabLst>
                <a:tab pos="457200" algn="l"/>
              </a:tabLst>
            </a:pPr>
            <a:r>
              <a:rPr lang="en-AU" sz="1200"/>
              <a:t>legal duties and provides examples on what compliance looks like when these duties are met</a:t>
            </a:r>
          </a:p>
          <a:p>
            <a:pPr marL="342900" lvl="0" indent="-342900">
              <a:lnSpc>
                <a:spcPts val="1500"/>
              </a:lnSpc>
              <a:buSzPts val="1000"/>
              <a:buFont typeface="Symbol" panose="05050102010706020507" pitchFamily="18" charset="2"/>
              <a:buChar char=""/>
              <a:tabLst>
                <a:tab pos="457200" algn="l"/>
              </a:tabLst>
            </a:pPr>
            <a:r>
              <a:rPr lang="en-AU" sz="1200"/>
              <a:t>who has a role to manage psychosocial hazards at work </a:t>
            </a:r>
          </a:p>
          <a:p>
            <a:pPr marL="342900" lvl="0" indent="-342900">
              <a:lnSpc>
                <a:spcPts val="1500"/>
              </a:lnSpc>
              <a:buSzPts val="1000"/>
              <a:buFont typeface="Symbol" panose="05050102010706020507" pitchFamily="18" charset="2"/>
              <a:buChar char=""/>
              <a:tabLst>
                <a:tab pos="457200" algn="l"/>
              </a:tabLst>
            </a:pPr>
            <a:r>
              <a:rPr lang="en-AU" sz="1200"/>
              <a:t>what is involved in managing psychosocial hazards at work </a:t>
            </a:r>
          </a:p>
        </p:txBody>
      </p:sp>
      <p:sp>
        <p:nvSpPr>
          <p:cNvPr id="2" name="TextBox 1">
            <a:extLst>
              <a:ext uri="{FF2B5EF4-FFF2-40B4-BE49-F238E27FC236}">
                <a16:creationId xmlns:a16="http://schemas.microsoft.com/office/drawing/2014/main" id="{935DA2CF-98A5-0762-49AB-D381A344C5CC}"/>
              </a:ext>
            </a:extLst>
          </p:cNvPr>
          <p:cNvSpPr txBox="1"/>
          <p:nvPr/>
        </p:nvSpPr>
        <p:spPr>
          <a:xfrm>
            <a:off x="781050" y="4619625"/>
            <a:ext cx="6715426" cy="369332"/>
          </a:xfrm>
          <a:prstGeom prst="rect">
            <a:avLst/>
          </a:prstGeom>
          <a:noFill/>
        </p:spPr>
        <p:txBody>
          <a:bodyPr wrap="square" rtlCol="0">
            <a:spAutoFit/>
          </a:bodyPr>
          <a:lstStyle/>
          <a:p>
            <a:r>
              <a:rPr lang="en-AU" dirty="0"/>
              <a:t>safework.nsw.gov.au/legal-obligations/legislation</a:t>
            </a:r>
          </a:p>
        </p:txBody>
      </p:sp>
    </p:spTree>
    <p:extLst>
      <p:ext uri="{BB962C8B-B14F-4D97-AF65-F5344CB8AC3E}">
        <p14:creationId xmlns:p14="http://schemas.microsoft.com/office/powerpoint/2010/main" val="3872459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0B7E8D5-98B5-1CAE-EC63-0770F2FAB6BE}"/>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AAAFEEA6-007E-43CA-B134-483A09D721FC}"/>
              </a:ext>
            </a:extLst>
          </p:cNvPr>
          <p:cNvSpPr txBox="1"/>
          <p:nvPr/>
        </p:nvSpPr>
        <p:spPr>
          <a:xfrm>
            <a:off x="214313" y="200025"/>
            <a:ext cx="7553171" cy="4187300"/>
          </a:xfrm>
          <a:prstGeom prst="rect">
            <a:avLst/>
          </a:prstGeom>
          <a:noFill/>
        </p:spPr>
        <p:txBody>
          <a:bodyPr wrap="square" lIns="0" tIns="0" rIns="0" bIns="0" rtlCol="0">
            <a:spAutoFit/>
          </a:bodyPr>
          <a:lstStyle/>
          <a:p>
            <a:pPr>
              <a:lnSpc>
                <a:spcPct val="90000"/>
              </a:lnSpc>
              <a:spcAft>
                <a:spcPts val="600"/>
              </a:spcAft>
            </a:pPr>
            <a:r>
              <a:rPr lang="en-AU" b="1" dirty="0">
                <a:solidFill>
                  <a:srgbClr val="002060"/>
                </a:solidFill>
              </a:rPr>
              <a:t>WHS Reg psychosocial changes (summarised!) from 1 October 2022</a:t>
            </a:r>
          </a:p>
          <a:p>
            <a:pPr>
              <a:lnSpc>
                <a:spcPct val="90000"/>
              </a:lnSpc>
              <a:spcAft>
                <a:spcPts val="600"/>
              </a:spcAft>
            </a:pPr>
            <a:endParaRPr lang="en-AU" sz="1350" b="1" dirty="0">
              <a:solidFill>
                <a:schemeClr val="tx2"/>
              </a:solidFill>
            </a:endParaRPr>
          </a:p>
          <a:p>
            <a:pPr>
              <a:lnSpc>
                <a:spcPct val="90000"/>
              </a:lnSpc>
              <a:spcAft>
                <a:spcPts val="600"/>
              </a:spcAft>
            </a:pPr>
            <a:r>
              <a:rPr lang="en-AU" sz="1350" b="1" dirty="0">
                <a:solidFill>
                  <a:schemeClr val="tx2"/>
                </a:solidFill>
              </a:rPr>
              <a:t>Clause 55A: </a:t>
            </a:r>
            <a:r>
              <a:rPr lang="en-AU" sz="1350" dirty="0">
                <a:solidFill>
                  <a:schemeClr val="tx2"/>
                </a:solidFill>
              </a:rPr>
              <a:t>Meaning of psychosocial </a:t>
            </a:r>
            <a:r>
              <a:rPr lang="en-AU" sz="1350" b="1" dirty="0">
                <a:solidFill>
                  <a:schemeClr val="tx2"/>
                </a:solidFill>
              </a:rPr>
              <a:t>hazard</a:t>
            </a:r>
          </a:p>
          <a:p>
            <a:pPr>
              <a:lnSpc>
                <a:spcPct val="90000"/>
              </a:lnSpc>
              <a:spcAft>
                <a:spcPts val="600"/>
              </a:spcAft>
            </a:pPr>
            <a:r>
              <a:rPr lang="en-AU" sz="1350" dirty="0">
                <a:solidFill>
                  <a:schemeClr val="tx2"/>
                </a:solidFill>
              </a:rPr>
              <a:t>(a)	arises from, or relates to—</a:t>
            </a:r>
          </a:p>
          <a:p>
            <a:pPr>
              <a:lnSpc>
                <a:spcPct val="90000"/>
              </a:lnSpc>
              <a:spcAft>
                <a:spcPts val="600"/>
              </a:spcAft>
            </a:pPr>
            <a:r>
              <a:rPr lang="en-AU" sz="1350" dirty="0">
                <a:solidFill>
                  <a:schemeClr val="tx2"/>
                </a:solidFill>
              </a:rPr>
              <a:t>	(</a:t>
            </a:r>
            <a:r>
              <a:rPr lang="en-AU" sz="1350" dirty="0" err="1">
                <a:solidFill>
                  <a:schemeClr val="tx2"/>
                </a:solidFill>
              </a:rPr>
              <a:t>i</a:t>
            </a:r>
            <a:r>
              <a:rPr lang="en-AU" sz="1350" dirty="0">
                <a:solidFill>
                  <a:schemeClr val="tx2"/>
                </a:solidFill>
              </a:rPr>
              <a:t>)	the design or management of work, or</a:t>
            </a:r>
          </a:p>
          <a:p>
            <a:pPr>
              <a:lnSpc>
                <a:spcPct val="90000"/>
              </a:lnSpc>
              <a:spcAft>
                <a:spcPts val="600"/>
              </a:spcAft>
            </a:pPr>
            <a:r>
              <a:rPr lang="en-AU" sz="1350" dirty="0">
                <a:solidFill>
                  <a:schemeClr val="tx2"/>
                </a:solidFill>
              </a:rPr>
              <a:t>	(ii)	a work environment, or</a:t>
            </a:r>
          </a:p>
          <a:p>
            <a:pPr>
              <a:lnSpc>
                <a:spcPct val="90000"/>
              </a:lnSpc>
              <a:spcAft>
                <a:spcPts val="600"/>
              </a:spcAft>
            </a:pPr>
            <a:r>
              <a:rPr lang="en-AU" sz="1350" dirty="0">
                <a:solidFill>
                  <a:schemeClr val="tx2"/>
                </a:solidFill>
              </a:rPr>
              <a:t>	(iii)	plant at a workplace, or</a:t>
            </a:r>
          </a:p>
          <a:p>
            <a:pPr>
              <a:lnSpc>
                <a:spcPct val="90000"/>
              </a:lnSpc>
              <a:spcAft>
                <a:spcPts val="600"/>
              </a:spcAft>
            </a:pPr>
            <a:r>
              <a:rPr lang="en-AU" sz="1350" dirty="0">
                <a:solidFill>
                  <a:schemeClr val="tx2"/>
                </a:solidFill>
              </a:rPr>
              <a:t>	(iv)	workplace interactions or behaviours, and</a:t>
            </a:r>
          </a:p>
          <a:p>
            <a:pPr>
              <a:lnSpc>
                <a:spcPct val="90000"/>
              </a:lnSpc>
              <a:spcAft>
                <a:spcPts val="600"/>
              </a:spcAft>
            </a:pPr>
            <a:r>
              <a:rPr lang="en-AU" sz="1350" dirty="0">
                <a:solidFill>
                  <a:schemeClr val="tx2"/>
                </a:solidFill>
              </a:rPr>
              <a:t>(b)	may cause psychological harm, whether or not it may also cause physical harm</a:t>
            </a:r>
          </a:p>
          <a:p>
            <a:pPr>
              <a:lnSpc>
                <a:spcPct val="90000"/>
              </a:lnSpc>
              <a:spcAft>
                <a:spcPts val="600"/>
              </a:spcAft>
            </a:pPr>
            <a:endParaRPr lang="en-AU" sz="1350" dirty="0">
              <a:solidFill>
                <a:schemeClr val="tx2"/>
              </a:solidFill>
            </a:endParaRPr>
          </a:p>
          <a:p>
            <a:pPr>
              <a:lnSpc>
                <a:spcPct val="90000"/>
              </a:lnSpc>
              <a:spcAft>
                <a:spcPts val="600"/>
              </a:spcAft>
            </a:pPr>
            <a:r>
              <a:rPr lang="en-AU" sz="1350" b="1" dirty="0">
                <a:solidFill>
                  <a:schemeClr val="tx2"/>
                </a:solidFill>
              </a:rPr>
              <a:t>Clause 55B: </a:t>
            </a:r>
            <a:r>
              <a:rPr lang="en-AU" sz="1350" dirty="0">
                <a:solidFill>
                  <a:schemeClr val="tx2"/>
                </a:solidFill>
              </a:rPr>
              <a:t>Meaning of psychosocial </a:t>
            </a:r>
            <a:r>
              <a:rPr lang="en-AU" sz="1350" b="1" dirty="0">
                <a:solidFill>
                  <a:schemeClr val="tx2"/>
                </a:solidFill>
              </a:rPr>
              <a:t>risk </a:t>
            </a:r>
          </a:p>
          <a:p>
            <a:pPr>
              <a:lnSpc>
                <a:spcPct val="90000"/>
              </a:lnSpc>
              <a:spcAft>
                <a:spcPts val="600"/>
              </a:spcAft>
            </a:pPr>
            <a:r>
              <a:rPr lang="en-AU" sz="1350" dirty="0">
                <a:solidFill>
                  <a:schemeClr val="tx2"/>
                </a:solidFill>
              </a:rPr>
              <a:t>A risk to health and safety of a worker or other person arising from a psychosocial hazard</a:t>
            </a:r>
          </a:p>
          <a:p>
            <a:pPr>
              <a:lnSpc>
                <a:spcPct val="90000"/>
              </a:lnSpc>
              <a:spcAft>
                <a:spcPts val="600"/>
              </a:spcAft>
            </a:pPr>
            <a:endParaRPr lang="en-AU" sz="1350" dirty="0">
              <a:solidFill>
                <a:schemeClr val="tx2"/>
              </a:solidFill>
            </a:endParaRPr>
          </a:p>
          <a:p>
            <a:pPr>
              <a:lnSpc>
                <a:spcPct val="90000"/>
              </a:lnSpc>
              <a:spcAft>
                <a:spcPts val="600"/>
              </a:spcAft>
            </a:pPr>
            <a:r>
              <a:rPr lang="en-AU" sz="1350" b="1" dirty="0">
                <a:solidFill>
                  <a:schemeClr val="tx2"/>
                </a:solidFill>
              </a:rPr>
              <a:t>Clause 55C: </a:t>
            </a:r>
            <a:r>
              <a:rPr lang="en-AU" sz="1350" dirty="0">
                <a:solidFill>
                  <a:schemeClr val="tx2"/>
                </a:solidFill>
              </a:rPr>
              <a:t>PCBU </a:t>
            </a:r>
            <a:r>
              <a:rPr lang="en-AU" sz="1350" b="1" dirty="0">
                <a:solidFill>
                  <a:schemeClr val="tx2"/>
                </a:solidFill>
              </a:rPr>
              <a:t>duty to manage </a:t>
            </a:r>
            <a:r>
              <a:rPr lang="en-AU" sz="1350" dirty="0">
                <a:solidFill>
                  <a:schemeClr val="tx2"/>
                </a:solidFill>
              </a:rPr>
              <a:t>psychosocial risks</a:t>
            </a:r>
          </a:p>
          <a:p>
            <a:pPr>
              <a:lnSpc>
                <a:spcPct val="90000"/>
              </a:lnSpc>
              <a:spcAft>
                <a:spcPts val="600"/>
              </a:spcAft>
            </a:pPr>
            <a:r>
              <a:rPr lang="en-AU" sz="1350" dirty="0">
                <a:solidFill>
                  <a:schemeClr val="tx2"/>
                </a:solidFill>
              </a:rPr>
              <a:t>… in accordance with Part 3.1 other than clause 36</a:t>
            </a:r>
          </a:p>
          <a:p>
            <a:pPr marL="214313" indent="-214313">
              <a:lnSpc>
                <a:spcPct val="90000"/>
              </a:lnSpc>
              <a:spcAft>
                <a:spcPts val="600"/>
              </a:spcAft>
              <a:buFont typeface="Arial" panose="020B0604020202020204" pitchFamily="34" charset="0"/>
              <a:buChar char="•"/>
            </a:pPr>
            <a:endParaRPr lang="en-AU" sz="1200" dirty="0">
              <a:solidFill>
                <a:schemeClr val="tx2"/>
              </a:solidFill>
            </a:endParaRPr>
          </a:p>
        </p:txBody>
      </p:sp>
    </p:spTree>
    <p:extLst>
      <p:ext uri="{BB962C8B-B14F-4D97-AF65-F5344CB8AC3E}">
        <p14:creationId xmlns:p14="http://schemas.microsoft.com/office/powerpoint/2010/main" val="2097015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36191CC8-CE48-76F9-2E5A-BF3947927299}"/>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E0763E2E-9A11-4CB7-BB9B-964554F68B30}"/>
              </a:ext>
            </a:extLst>
          </p:cNvPr>
          <p:cNvPicPr>
            <a:picLocks noChangeAspect="1"/>
          </p:cNvPicPr>
          <p:nvPr/>
        </p:nvPicPr>
        <p:blipFill>
          <a:blip r:embed="rId3"/>
          <a:stretch>
            <a:fillRect/>
          </a:stretch>
        </p:blipFill>
        <p:spPr>
          <a:xfrm>
            <a:off x="5901009" y="78135"/>
            <a:ext cx="2714623" cy="3962517"/>
          </a:xfrm>
          <a:prstGeom prst="rect">
            <a:avLst/>
          </a:prstGeom>
        </p:spPr>
      </p:pic>
      <p:sp>
        <p:nvSpPr>
          <p:cNvPr id="2" name="TextBox 1">
            <a:extLst>
              <a:ext uri="{FF2B5EF4-FFF2-40B4-BE49-F238E27FC236}">
                <a16:creationId xmlns:a16="http://schemas.microsoft.com/office/drawing/2014/main" id="{AAAFEEA6-007E-43CA-B134-483A09D721FC}"/>
              </a:ext>
            </a:extLst>
          </p:cNvPr>
          <p:cNvSpPr txBox="1"/>
          <p:nvPr/>
        </p:nvSpPr>
        <p:spPr>
          <a:xfrm>
            <a:off x="383741" y="155950"/>
            <a:ext cx="5927023" cy="4178836"/>
          </a:xfrm>
          <a:prstGeom prst="rect">
            <a:avLst/>
          </a:prstGeom>
          <a:noFill/>
        </p:spPr>
        <p:txBody>
          <a:bodyPr wrap="square" lIns="0" tIns="0" rIns="0" bIns="0" rtlCol="0">
            <a:spAutoFit/>
          </a:bodyPr>
          <a:lstStyle/>
          <a:p>
            <a:pPr>
              <a:lnSpc>
                <a:spcPct val="90000"/>
              </a:lnSpc>
              <a:spcAft>
                <a:spcPts val="600"/>
              </a:spcAft>
            </a:pPr>
            <a:r>
              <a:rPr lang="en-AU" sz="1350" b="1">
                <a:solidFill>
                  <a:schemeClr val="tx2"/>
                </a:solidFill>
              </a:rPr>
              <a:t>Clause 55D:</a:t>
            </a:r>
          </a:p>
          <a:p>
            <a:pPr>
              <a:lnSpc>
                <a:spcPct val="90000"/>
              </a:lnSpc>
              <a:spcAft>
                <a:spcPts val="600"/>
              </a:spcAft>
            </a:pPr>
            <a:r>
              <a:rPr lang="en-AU" sz="1350">
                <a:solidFill>
                  <a:schemeClr val="tx2"/>
                </a:solidFill>
              </a:rPr>
              <a:t>(1)	A PCBU must implement control measures—</a:t>
            </a:r>
          </a:p>
          <a:p>
            <a:pPr>
              <a:lnSpc>
                <a:spcPct val="90000"/>
              </a:lnSpc>
              <a:spcAft>
                <a:spcPts val="600"/>
              </a:spcAft>
            </a:pPr>
            <a:r>
              <a:rPr lang="en-AU" sz="1350">
                <a:solidFill>
                  <a:schemeClr val="tx2"/>
                </a:solidFill>
              </a:rPr>
              <a:t>	(a)	to eliminate </a:t>
            </a:r>
          </a:p>
          <a:p>
            <a:pPr>
              <a:lnSpc>
                <a:spcPct val="90000"/>
              </a:lnSpc>
              <a:spcAft>
                <a:spcPts val="600"/>
              </a:spcAft>
            </a:pPr>
            <a:r>
              <a:rPr lang="en-AU" sz="1350">
                <a:solidFill>
                  <a:schemeClr val="tx2"/>
                </a:solidFill>
              </a:rPr>
              <a:t>	(b)	to minimise </a:t>
            </a:r>
          </a:p>
          <a:p>
            <a:pPr>
              <a:lnSpc>
                <a:spcPct val="90000"/>
              </a:lnSpc>
              <a:spcAft>
                <a:spcPts val="600"/>
              </a:spcAft>
            </a:pPr>
            <a:r>
              <a:rPr lang="en-AU" sz="1350">
                <a:solidFill>
                  <a:schemeClr val="tx2"/>
                </a:solidFill>
              </a:rPr>
              <a:t>(2)	must have regard to all relevant matters, including—</a:t>
            </a:r>
          </a:p>
          <a:p>
            <a:pPr>
              <a:lnSpc>
                <a:spcPct val="90000"/>
              </a:lnSpc>
              <a:spcAft>
                <a:spcPts val="600"/>
              </a:spcAft>
            </a:pPr>
            <a:r>
              <a:rPr lang="en-AU" sz="1350">
                <a:solidFill>
                  <a:schemeClr val="tx2"/>
                </a:solidFill>
              </a:rPr>
              <a:t>	(a)	duration, frequency and severity of exposure </a:t>
            </a:r>
          </a:p>
          <a:p>
            <a:pPr>
              <a:lnSpc>
                <a:spcPct val="90000"/>
              </a:lnSpc>
              <a:spcAft>
                <a:spcPts val="600"/>
              </a:spcAft>
            </a:pPr>
            <a:r>
              <a:rPr lang="en-AU" sz="1350">
                <a:solidFill>
                  <a:schemeClr val="tx2"/>
                </a:solidFill>
              </a:rPr>
              <a:t>	(b)	how the psychosocial hazards may interact or combine</a:t>
            </a:r>
          </a:p>
          <a:p>
            <a:pPr>
              <a:lnSpc>
                <a:spcPct val="90000"/>
              </a:lnSpc>
              <a:spcAft>
                <a:spcPts val="600"/>
              </a:spcAft>
            </a:pPr>
            <a:r>
              <a:rPr lang="en-AU" sz="1350">
                <a:solidFill>
                  <a:schemeClr val="tx2"/>
                </a:solidFill>
              </a:rPr>
              <a:t>	(c)	the design of work - job demands and tasks, </a:t>
            </a:r>
          </a:p>
          <a:p>
            <a:pPr>
              <a:lnSpc>
                <a:spcPct val="90000"/>
              </a:lnSpc>
              <a:spcAft>
                <a:spcPts val="600"/>
              </a:spcAft>
            </a:pPr>
            <a:r>
              <a:rPr lang="en-AU" sz="1350">
                <a:solidFill>
                  <a:schemeClr val="tx2"/>
                </a:solidFill>
              </a:rPr>
              <a:t>	(d)	the systems of work - how work is managed, organised 		and supported, </a:t>
            </a:r>
          </a:p>
          <a:p>
            <a:pPr>
              <a:lnSpc>
                <a:spcPct val="90000"/>
              </a:lnSpc>
              <a:spcAft>
                <a:spcPts val="600"/>
              </a:spcAft>
            </a:pPr>
            <a:r>
              <a:rPr lang="en-AU" sz="1350">
                <a:solidFill>
                  <a:schemeClr val="tx2"/>
                </a:solidFill>
              </a:rPr>
              <a:t>	(e)	the design and layout, and environmental conditions, of 		the workplace,</a:t>
            </a:r>
          </a:p>
          <a:p>
            <a:pPr>
              <a:lnSpc>
                <a:spcPct val="90000"/>
              </a:lnSpc>
              <a:spcAft>
                <a:spcPts val="600"/>
              </a:spcAft>
            </a:pPr>
            <a:r>
              <a:rPr lang="en-AU" sz="1350">
                <a:solidFill>
                  <a:schemeClr val="tx2"/>
                </a:solidFill>
              </a:rPr>
              <a:t>	(f)	of workers’ accommodation, </a:t>
            </a:r>
          </a:p>
          <a:p>
            <a:pPr>
              <a:lnSpc>
                <a:spcPct val="90000"/>
              </a:lnSpc>
              <a:spcAft>
                <a:spcPts val="600"/>
              </a:spcAft>
            </a:pPr>
            <a:r>
              <a:rPr lang="en-AU" sz="1350">
                <a:solidFill>
                  <a:schemeClr val="tx2"/>
                </a:solidFill>
              </a:rPr>
              <a:t>	(g)	the plant, substances and structures at the workplace,</a:t>
            </a:r>
          </a:p>
          <a:p>
            <a:pPr>
              <a:lnSpc>
                <a:spcPct val="90000"/>
              </a:lnSpc>
              <a:spcAft>
                <a:spcPts val="600"/>
              </a:spcAft>
            </a:pPr>
            <a:r>
              <a:rPr lang="en-AU" sz="1350">
                <a:solidFill>
                  <a:schemeClr val="tx2"/>
                </a:solidFill>
              </a:rPr>
              <a:t>	(h)	workplace interactions or behaviours, and</a:t>
            </a:r>
          </a:p>
          <a:p>
            <a:pPr>
              <a:lnSpc>
                <a:spcPct val="90000"/>
              </a:lnSpc>
              <a:spcAft>
                <a:spcPts val="600"/>
              </a:spcAft>
            </a:pPr>
            <a:r>
              <a:rPr lang="en-AU" sz="1350">
                <a:solidFill>
                  <a:schemeClr val="tx2"/>
                </a:solidFill>
              </a:rPr>
              <a:t>	(</a:t>
            </a:r>
            <a:r>
              <a:rPr lang="en-AU" sz="1350" err="1">
                <a:solidFill>
                  <a:schemeClr val="tx2"/>
                </a:solidFill>
              </a:rPr>
              <a:t>i</a:t>
            </a:r>
            <a:r>
              <a:rPr lang="en-AU" sz="1350">
                <a:solidFill>
                  <a:schemeClr val="tx2"/>
                </a:solidFill>
              </a:rPr>
              <a:t>)	the information, training, instruction and supervision 			provided to workers.</a:t>
            </a:r>
          </a:p>
        </p:txBody>
      </p:sp>
    </p:spTree>
    <p:extLst>
      <p:ext uri="{BB962C8B-B14F-4D97-AF65-F5344CB8AC3E}">
        <p14:creationId xmlns:p14="http://schemas.microsoft.com/office/powerpoint/2010/main" val="1858375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68C4DD5-B087-7611-79C9-3370A3BAFE09}"/>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pic>
        <p:nvPicPr>
          <p:cNvPr id="6" name="Content Placeholder 5">
            <a:extLst>
              <a:ext uri="{FF2B5EF4-FFF2-40B4-BE49-F238E27FC236}">
                <a16:creationId xmlns:a16="http://schemas.microsoft.com/office/drawing/2014/main" id="{EA08A5BF-F89D-42F6-88E4-C3B6E34C679E}"/>
              </a:ext>
            </a:extLst>
          </p:cNvPr>
          <p:cNvPicPr>
            <a:picLocks noGrp="1" noChangeAspect="1"/>
          </p:cNvPicPr>
          <p:nvPr>
            <p:ph idx="1"/>
          </p:nvPr>
        </p:nvPicPr>
        <p:blipFill>
          <a:blip r:embed="rId3"/>
          <a:stretch>
            <a:fillRect/>
          </a:stretch>
        </p:blipFill>
        <p:spPr>
          <a:xfrm>
            <a:off x="5035604" y="785785"/>
            <a:ext cx="3594926" cy="3319490"/>
          </a:xfrm>
        </p:spPr>
      </p:pic>
      <p:sp>
        <p:nvSpPr>
          <p:cNvPr id="3" name="Title 2">
            <a:extLst>
              <a:ext uri="{FF2B5EF4-FFF2-40B4-BE49-F238E27FC236}">
                <a16:creationId xmlns:a16="http://schemas.microsoft.com/office/drawing/2014/main" id="{AAB97997-50DE-42D7-97E9-E5F839CD26DB}"/>
              </a:ext>
            </a:extLst>
          </p:cNvPr>
          <p:cNvSpPr>
            <a:spLocks noGrp="1"/>
          </p:cNvSpPr>
          <p:nvPr>
            <p:ph type="title"/>
          </p:nvPr>
        </p:nvSpPr>
        <p:spPr>
          <a:xfrm>
            <a:off x="432000" y="189000"/>
            <a:ext cx="8280000" cy="585797"/>
          </a:xfrm>
        </p:spPr>
        <p:txBody>
          <a:bodyPr/>
          <a:lstStyle/>
          <a:p>
            <a:r>
              <a:rPr lang="en-AU"/>
              <a:t>What is a mentally healthy workplace?</a:t>
            </a:r>
          </a:p>
        </p:txBody>
      </p:sp>
      <p:sp>
        <p:nvSpPr>
          <p:cNvPr id="5" name="TextBox 4">
            <a:extLst>
              <a:ext uri="{FF2B5EF4-FFF2-40B4-BE49-F238E27FC236}">
                <a16:creationId xmlns:a16="http://schemas.microsoft.com/office/drawing/2014/main" id="{FFF73BC8-13BF-4A21-87C2-53BD7360D155}"/>
              </a:ext>
            </a:extLst>
          </p:cNvPr>
          <p:cNvSpPr txBox="1"/>
          <p:nvPr/>
        </p:nvSpPr>
        <p:spPr>
          <a:xfrm>
            <a:off x="316523" y="853500"/>
            <a:ext cx="4572000" cy="3139321"/>
          </a:xfrm>
          <a:prstGeom prst="rect">
            <a:avLst/>
          </a:prstGeom>
          <a:noFill/>
        </p:spPr>
        <p:txBody>
          <a:bodyPr wrap="square">
            <a:spAutoFit/>
          </a:bodyPr>
          <a:lstStyle/>
          <a:p>
            <a:pPr marL="285750" indent="-285750">
              <a:buFont typeface="Wingdings" panose="05000000000000000000" pitchFamily="2" charset="2"/>
              <a:buChar char="ü"/>
            </a:pPr>
            <a:r>
              <a:rPr lang="en-AU" sz="1800"/>
              <a:t>takes </a:t>
            </a:r>
            <a:r>
              <a:rPr lang="en-AU" sz="1800" b="1"/>
              <a:t>action</a:t>
            </a:r>
          </a:p>
          <a:p>
            <a:pPr marL="285750" indent="-285750">
              <a:buFont typeface="Wingdings" panose="05000000000000000000" pitchFamily="2" charset="2"/>
              <a:buChar char="ü"/>
            </a:pPr>
            <a:endParaRPr lang="en-AU" sz="1800"/>
          </a:p>
          <a:p>
            <a:pPr marL="285750" indent="-285750">
              <a:buFont typeface="Wingdings" panose="05000000000000000000" pitchFamily="2" charset="2"/>
              <a:buChar char="ü"/>
            </a:pPr>
            <a:r>
              <a:rPr lang="en-AU" sz="1800"/>
              <a:t>continually </a:t>
            </a:r>
            <a:r>
              <a:rPr lang="en-AU" sz="1800" b="1"/>
              <a:t>promotes</a:t>
            </a:r>
            <a:r>
              <a:rPr lang="en-AU" sz="1800"/>
              <a:t> good mental health, </a:t>
            </a:r>
          </a:p>
          <a:p>
            <a:pPr marL="285750" indent="-285750">
              <a:buFont typeface="Wingdings" panose="05000000000000000000" pitchFamily="2" charset="2"/>
              <a:buChar char="ü"/>
            </a:pPr>
            <a:endParaRPr lang="en-AU" sz="1800" b="1"/>
          </a:p>
          <a:p>
            <a:pPr marL="285750" indent="-285750">
              <a:buFont typeface="Wingdings" panose="05000000000000000000" pitchFamily="2" charset="2"/>
              <a:buChar char="ü"/>
            </a:pPr>
            <a:r>
              <a:rPr lang="en-AU" sz="1800" b="1"/>
              <a:t>manages</a:t>
            </a:r>
            <a:r>
              <a:rPr lang="en-AU" sz="1800"/>
              <a:t> risks to mental health through safe work practices and a positive work culture</a:t>
            </a:r>
          </a:p>
          <a:p>
            <a:pPr marL="285750" indent="-285750">
              <a:buFont typeface="Wingdings" panose="05000000000000000000" pitchFamily="2" charset="2"/>
              <a:buChar char="ü"/>
            </a:pPr>
            <a:endParaRPr lang="en-AU" sz="1800"/>
          </a:p>
          <a:p>
            <a:pPr marL="285750" indent="-285750">
              <a:buFont typeface="Wingdings" panose="05000000000000000000" pitchFamily="2" charset="2"/>
              <a:buChar char="ü"/>
            </a:pPr>
            <a:r>
              <a:rPr lang="en-AU" sz="1800" b="1"/>
              <a:t>supports</a:t>
            </a:r>
            <a:r>
              <a:rPr lang="en-AU" sz="1800"/>
              <a:t> early help seeking and recovery</a:t>
            </a:r>
          </a:p>
        </p:txBody>
      </p:sp>
    </p:spTree>
    <p:extLst>
      <p:ext uri="{BB962C8B-B14F-4D97-AF65-F5344CB8AC3E}">
        <p14:creationId xmlns:p14="http://schemas.microsoft.com/office/powerpoint/2010/main" val="3388508794"/>
      </p:ext>
    </p:extLst>
  </p:cSld>
  <p:clrMapOvr>
    <a:masterClrMapping/>
  </p:clrMapOvr>
</p:sld>
</file>

<file path=ppt/theme/theme1.xml><?xml version="1.0" encoding="utf-8"?>
<a:theme xmlns:a="http://schemas.openxmlformats.org/drawingml/2006/main" name="MHW - Fixed base">
  <a:themeElements>
    <a:clrScheme name="MHW ">
      <a:dk1>
        <a:srgbClr val="002664"/>
      </a:dk1>
      <a:lt1>
        <a:srgbClr val="FFFFFF"/>
      </a:lt1>
      <a:dk2>
        <a:srgbClr val="575757"/>
      </a:dk2>
      <a:lt2>
        <a:srgbClr val="C9CAC8"/>
      </a:lt2>
      <a:accent1>
        <a:srgbClr val="79B142"/>
      </a:accent1>
      <a:accent2>
        <a:srgbClr val="888787"/>
      </a:accent2>
      <a:accent3>
        <a:srgbClr val="B5D598"/>
      </a:accent3>
      <a:accent4>
        <a:srgbClr val="F8A169"/>
      </a:accent4>
      <a:accent5>
        <a:srgbClr val="DFECD2"/>
      </a:accent5>
      <a:accent6>
        <a:srgbClr val="FBD65D"/>
      </a:accent6>
      <a:hlink>
        <a:srgbClr val="002664"/>
      </a:hlink>
      <a:folHlink>
        <a:srgbClr val="575757"/>
      </a:folHlink>
    </a:clrScheme>
    <a:fontScheme name="MHW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HW - Flexible base">
  <a:themeElements>
    <a:clrScheme name="MHW Theme Colours">
      <a:dk1>
        <a:srgbClr val="002664"/>
      </a:dk1>
      <a:lt1>
        <a:srgbClr val="EEF3F4"/>
      </a:lt1>
      <a:dk2>
        <a:srgbClr val="575757"/>
      </a:dk2>
      <a:lt2>
        <a:srgbClr val="EEF3F4"/>
      </a:lt2>
      <a:accent1>
        <a:srgbClr val="79B142"/>
      </a:accent1>
      <a:accent2>
        <a:srgbClr val="B5D598"/>
      </a:accent2>
      <a:accent3>
        <a:srgbClr val="DFECD2"/>
      </a:accent3>
      <a:accent4>
        <a:srgbClr val="888787"/>
      </a:accent4>
      <a:accent5>
        <a:srgbClr val="F8A169"/>
      </a:accent5>
      <a:accent6>
        <a:srgbClr val="FBD65D"/>
      </a:accent6>
      <a:hlink>
        <a:srgbClr val="002664"/>
      </a:hlink>
      <a:folHlink>
        <a:srgbClr val="575757"/>
      </a:folHlink>
    </a:clrScheme>
    <a:fontScheme name="MHW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4E2F7B6D8494489F782B17095C11B0" ma:contentTypeVersion="16" ma:contentTypeDescription="Create a new document." ma:contentTypeScope="" ma:versionID="355cd21a2d6239ae313b671c4c090027">
  <xsd:schema xmlns:xsd="http://www.w3.org/2001/XMLSchema" xmlns:xs="http://www.w3.org/2001/XMLSchema" xmlns:p="http://schemas.microsoft.com/office/2006/metadata/properties" xmlns:ns2="e8f72cef-0df2-486d-8001-a3f6b8cc9141" xmlns:ns3="478f1bcc-db5a-464e-b67e-4494a040421e" xmlns:ns4="9f0ac7ce-5f57-4ea0-9af7-01d4f3f1ccae" targetNamespace="http://schemas.microsoft.com/office/2006/metadata/properties" ma:root="true" ma:fieldsID="d342f6b9777abb951e2a561f0d812c0d" ns2:_="" ns3:_="" ns4:_="">
    <xsd:import namespace="e8f72cef-0df2-486d-8001-a3f6b8cc9141"/>
    <xsd:import namespace="478f1bcc-db5a-464e-b67e-4494a040421e"/>
    <xsd:import namespace="9f0ac7ce-5f57-4ea0-9af7-01d4f3f1cca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DateTaken" minOccurs="0"/>
                <xsd:element ref="ns2:MediaLengthInSeconds" minOccurs="0"/>
                <xsd:element ref="ns2:MediaServiceLocation"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f72cef-0df2-486d-8001-a3f6b8cc91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6004604-8c32-4241-8b90-5e68b4a33b5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78f1bcc-db5a-464e-b67e-4494a040421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f0ac7ce-5f57-4ea0-9af7-01d4f3f1cca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c1ac01c-e844-473d-bc80-b5b4cec090c4}" ma:internalName="TaxCatchAll" ma:showField="CatchAllData" ma:web="478f1bcc-db5a-464e-b67e-4494a04042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8f72cef-0df2-486d-8001-a3f6b8cc9141">
      <Terms xmlns="http://schemas.microsoft.com/office/infopath/2007/PartnerControls"/>
    </lcf76f155ced4ddcb4097134ff3c332f>
    <TaxCatchAll xmlns="9f0ac7ce-5f57-4ea0-9af7-01d4f3f1cca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BF5A1A-637B-4A8C-A1F5-A2CAE8876F18}">
  <ds:schemaRefs>
    <ds:schemaRef ds:uri="478f1bcc-db5a-464e-b67e-4494a040421e"/>
    <ds:schemaRef ds:uri="9f0ac7ce-5f57-4ea0-9af7-01d4f3f1ccae"/>
    <ds:schemaRef ds:uri="e8f72cef-0df2-486d-8001-a3f6b8cc914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81E1B49-FAB2-4A9D-AAAA-85B0A7E9AB95}">
  <ds:schemaRefs>
    <ds:schemaRef ds:uri="http://schemas.microsoft.com/office/2006/metadata/properties"/>
    <ds:schemaRef ds:uri="http://purl.org/dc/elements/1.1/"/>
    <ds:schemaRef ds:uri="9f0ac7ce-5f57-4ea0-9af7-01d4f3f1ccae"/>
    <ds:schemaRef ds:uri="478f1bcc-db5a-464e-b67e-4494a040421e"/>
    <ds:schemaRef ds:uri="e8f72cef-0df2-486d-8001-a3f6b8cc9141"/>
    <ds:schemaRef ds:uri="http://purl.org/dc/term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90248A6-0735-4270-846E-299667D45D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661</TotalTime>
  <Words>4604</Words>
  <Application>Microsoft Office PowerPoint</Application>
  <PresentationFormat>On-screen Show (16:9)</PresentationFormat>
  <Paragraphs>306</Paragraphs>
  <Slides>14</Slides>
  <Notes>14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14</vt:i4>
      </vt:variant>
    </vt:vector>
  </HeadingPairs>
  <TitlesOfParts>
    <vt:vector size="27" baseType="lpstr">
      <vt:lpstr>Arial</vt:lpstr>
      <vt:lpstr>Calibri</vt:lpstr>
      <vt:lpstr>Courier New</vt:lpstr>
      <vt:lpstr>Lucida Grande</vt:lpstr>
      <vt:lpstr>Meta Bold Roman</vt:lpstr>
      <vt:lpstr>Montserrat</vt:lpstr>
      <vt:lpstr>Public Sans</vt:lpstr>
      <vt:lpstr>Public Sans Light</vt:lpstr>
      <vt:lpstr>Public Sans SemiBold</vt:lpstr>
      <vt:lpstr>Symbol</vt:lpstr>
      <vt:lpstr>Wingdings</vt:lpstr>
      <vt:lpstr>MHW - Fixed base</vt:lpstr>
      <vt:lpstr>MHW - Flexible base</vt:lpstr>
      <vt:lpstr>Psychosocial hazards at work</vt:lpstr>
      <vt:lpstr>What are we covering?</vt:lpstr>
      <vt:lpstr>Impact of workplace mental health </vt:lpstr>
      <vt:lpstr>Psychosocial hazards are anything that increases the risk of work-related stress</vt:lpstr>
      <vt:lpstr>Workplace bullying</vt:lpstr>
      <vt:lpstr>PowerPoint Presentation</vt:lpstr>
      <vt:lpstr>PowerPoint Presentation</vt:lpstr>
      <vt:lpstr>PowerPoint Presentation</vt:lpstr>
      <vt:lpstr>What is a mentally healthy workplace?</vt:lpstr>
      <vt:lpstr>WHS rights, safety issues and unfair treatment:</vt:lpstr>
      <vt:lpstr>Scenario 1 – Health Care</vt:lpstr>
      <vt:lpstr> CASE STUDY: Government Call Centre</vt:lpstr>
      <vt:lpstr>People at Work</vt:lpstr>
      <vt:lpstr>Find out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IN THE WAREHOUSE</dc:title>
  <dc:creator>BlueStarIQ</dc:creator>
  <cp:lastModifiedBy>Lachlan O'neill</cp:lastModifiedBy>
  <cp:revision>5</cp:revision>
  <cp:lastPrinted>2023-10-10T19:40:37Z</cp:lastPrinted>
  <dcterms:created xsi:type="dcterms:W3CDTF">2018-10-05T05:46:00Z</dcterms:created>
  <dcterms:modified xsi:type="dcterms:W3CDTF">2023-10-10T19:48:05Z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0x010100414E2F7B6D8494489F782B17095C11B0</vt:lpwstr>
  </property>
  <property fmtid="{D5CDD505-2E9C-101B-9397-08002B2CF9AE}" pid="3" name="MediaServiceImageTags">
    <vt:lpwstr/>
  </property>
</Properties>
</file>