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ngesInfos/changesInfo1.xml" ContentType="application/vnd.ms-powerpoint.changes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6"/>
  </p:notesMasterIdLst>
  <p:sldIdLst>
    <p:sldId id="281" r:id="rId2"/>
    <p:sldId id="2147474449" r:id="rId3"/>
    <p:sldId id="298" r:id="rId4"/>
    <p:sldId id="257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7C25396A-087D-9C99-16BD-AD7135B3550C}" name="Catherine Turnbull" initials="CT" userId="S::catherine.turnbull@opg.nsw.gov.au::00f858f8-e08d-440d-b2d4-3ff68869eb49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67" d="100"/>
          <a:sy n="67" d="100"/>
        </p:scale>
        <p:origin x="576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12" Type="http://schemas.microsoft.com/office/2018/10/relationships/authors" Target="author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microsoft.com/office/2016/11/relationships/changesInfo" Target="changesInfos/changesInfo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Brian Woods" userId="56676798-67e1-492d-884f-602030a2913f" providerId="ADAL" clId="{A961610A-4B97-4D71-9C5E-E53B69723448}"/>
    <pc:docChg chg="delSld">
      <pc:chgData name="Brian Woods" userId="56676798-67e1-492d-884f-602030a2913f" providerId="ADAL" clId="{A961610A-4B97-4D71-9C5E-E53B69723448}" dt="2026-11-03T01:47:53.536" v="0" actId="47"/>
      <pc:docMkLst>
        <pc:docMk/>
      </pc:docMkLst>
      <pc:sldChg chg="del">
        <pc:chgData name="Brian Woods" userId="56676798-67e1-492d-884f-602030a2913f" providerId="ADAL" clId="{A961610A-4B97-4D71-9C5E-E53B69723448}" dt="2026-11-03T01:47:53.536" v="0" actId="47"/>
        <pc:sldMkLst>
          <pc:docMk/>
          <pc:sldMk cId="1607225620" sldId="297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5249647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22275" y="1243013"/>
            <a:ext cx="5961063" cy="33543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81038" y="4783138"/>
            <a:ext cx="5443537" cy="3913187"/>
          </a:xfrm>
          <a:prstGeom prst="rect">
            <a:avLst/>
          </a:prstGeom>
        </p:spPr>
        <p:txBody>
          <a:bodyPr/>
          <a:lstStyle/>
          <a:p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74434081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2F8299-150E-F704-36BB-7BC271D415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7EF388E-6331-2032-AEE0-0527253AEAA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BAEF18D-AAB4-8E46-CF2F-62FF3C99885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06E5C25-03BF-785E-7ABE-760DD4F0CEE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511958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11/3/2026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53878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11/3/2026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91384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11/3/2026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15245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11/3/2026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30920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11/3/2026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31723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11/3/2026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03125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11/3/2026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63889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11/3/2026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18414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11/3/2026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89582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11/3/2026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29054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11/3/2026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944565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M">
    <p:bg>
      <p:bgPr>
        <a:solidFill>
          <a:srgbClr val="F7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0584"/>
          </a:xfrm>
          <a:prstGeom prst="rect">
            <a:avLst/>
          </a:prstGeom>
          <a:solidFill>
            <a:srgbClr val="12385F"/>
          </a:solidFill>
          <a:ln w="12700">
            <a:solidFill>
              <a:srgbClr val="12385F"/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3" name="Text 1"/>
          <p:cNvSpPr/>
          <p:nvPr/>
        </p:nvSpPr>
        <p:spPr>
          <a:xfrm>
            <a:off x="10927080" y="6528816"/>
            <a:ext cx="731520" cy="1188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700">
                <a:solidFill>
                  <a:srgbClr val="D96B7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OFFICIAL</a:t>
            </a:r>
            <a:endParaRPr lang="en-US" sz="70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795760" y="6519672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700">
                <a:solidFill>
                  <a:srgbClr val="647789"/>
                </a:solidFill>
              </a:defRPr>
            </a:lvl1pPr>
          </a:lstStyle>
          <a:p>
            <a:pPr algn="l"/>
            <a:fld id="{F7021451-1387-4CA6-816F-3879F97B5CBC}" type="slidenum">
              <a:rPr lang="en-US" b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55064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46CE7D5-CF57-46EF-B807-FDD0502418D4}" type="datetimeFigureOut">
              <a:rPr lang="en-US" smtClean="0"/>
              <a:t>11/3/2026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512239F-E51F-8E17-D28E-214B93C451F4}"/>
              </a:ext>
            </a:extLst>
          </p:cNvPr>
          <p:cNvSpPr txBox="1"/>
          <p:nvPr>
            <p:extLst>
              <p:ext uri="{1162E1C5-73C7-4A58-AE30-91384D911F3F}">
                <p184:classification xmlns:p184="http://schemas.microsoft.com/office/powerpoint/2018/4/main" val="hdr"/>
              </p:ext>
            </p:extLst>
          </p:nvPr>
        </p:nvSpPr>
        <p:spPr>
          <a:xfrm>
            <a:off x="5836412" y="63500"/>
            <a:ext cx="544513" cy="152400"/>
          </a:xfrm>
          <a:prstGeom prst="rect">
            <a:avLst/>
          </a:prstGeom>
        </p:spPr>
        <p:txBody>
          <a:bodyPr horzOverflow="overflow" lIns="0" tIns="0" rIns="0" bIns="0">
            <a:spAutoFit/>
          </a:bodyPr>
          <a:lstStyle/>
          <a:p>
            <a:pPr algn="l"/>
            <a:r>
              <a:rPr lang="en-US" sz="1000">
                <a:solidFill>
                  <a:srgbClr val="FF0000">
                    <a:alpha val="50000"/>
                  </a:srgbClr>
                </a:solidFill>
                <a:latin typeface="Aptos" panose="020B0004020202020204" pitchFamily="34" charset="0"/>
              </a:rPr>
              <a:t>OFFICIAL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BB130D8-98B2-515E-378C-96B48EBEAA3F}"/>
              </a:ext>
            </a:extLst>
          </p:cNvPr>
          <p:cNvSpPr txBox="1"/>
          <p:nvPr>
            <p:extLst>
              <p:ext uri="{1162E1C5-73C7-4A58-AE30-91384D911F3F}">
                <p184:classification xmlns:p184="http://schemas.microsoft.com/office/powerpoint/2018/4/main" val="ftr"/>
              </p:ext>
            </p:extLst>
          </p:nvPr>
        </p:nvSpPr>
        <p:spPr>
          <a:xfrm>
            <a:off x="5836412" y="6642100"/>
            <a:ext cx="544513" cy="152400"/>
          </a:xfrm>
          <a:prstGeom prst="rect">
            <a:avLst/>
          </a:prstGeom>
        </p:spPr>
        <p:txBody>
          <a:bodyPr horzOverflow="overflow" lIns="0" tIns="0" rIns="0" bIns="0">
            <a:spAutoFit/>
          </a:bodyPr>
          <a:lstStyle/>
          <a:p>
            <a:pPr algn="l"/>
            <a:r>
              <a:rPr lang="en-US" sz="1000">
                <a:solidFill>
                  <a:srgbClr val="FF0000">
                    <a:alpha val="50000"/>
                  </a:srgbClr>
                </a:solidFill>
                <a:latin typeface="Aptos" panose="020B0004020202020204" pitchFamily="34" charset="0"/>
              </a:rPr>
              <a:t>OFFICIAL</a:t>
            </a:r>
          </a:p>
        </p:txBody>
      </p:sp>
    </p:spTree>
    <p:extLst>
      <p:ext uri="{BB962C8B-B14F-4D97-AF65-F5344CB8AC3E}">
        <p14:creationId xmlns:p14="http://schemas.microsoft.com/office/powerpoint/2010/main" val="24609540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EF0356DE-DA4E-2719-B293-BE5C5359391D}"/>
              </a:ext>
            </a:extLst>
          </p:cNvPr>
          <p:cNvSpPr/>
          <p:nvPr/>
        </p:nvSpPr>
        <p:spPr>
          <a:xfrm>
            <a:off x="1395876" y="1827343"/>
            <a:ext cx="9400247" cy="3203314"/>
          </a:xfrm>
          <a:prstGeom prst="roundRect">
            <a:avLst/>
          </a:prstGeom>
          <a:solidFill>
            <a:srgbClr val="156082">
              <a:alpha val="49804"/>
            </a:srgb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AU" sz="3200" b="1" dirty="0">
                <a:solidFill>
                  <a:schemeClr val="tx1"/>
                </a:solidFill>
              </a:rPr>
              <a:t>PUBLIC GUARDIAN AND ESTATE MANAGEMENT DIVISIONS’</a:t>
            </a:r>
          </a:p>
          <a:p>
            <a:pPr algn="ctr"/>
            <a:r>
              <a:rPr lang="en-AU" sz="3200" b="1" dirty="0">
                <a:solidFill>
                  <a:schemeClr val="tx1"/>
                </a:solidFill>
              </a:rPr>
              <a:t>STAFF AND FILE MOVEMENTS</a:t>
            </a:r>
          </a:p>
          <a:p>
            <a:pPr algn="ctr"/>
            <a:r>
              <a:rPr lang="en-AU" sz="3200" b="1" dirty="0">
                <a:solidFill>
                  <a:schemeClr val="tx1"/>
                </a:solidFill>
              </a:rPr>
              <a:t>FOR LOCAL HEALTH DISTRICT TEAMS</a:t>
            </a:r>
          </a:p>
          <a:p>
            <a:pPr algn="ctr"/>
            <a:r>
              <a:rPr lang="en-AU" sz="2000" b="1" dirty="0">
                <a:solidFill>
                  <a:schemeClr val="tx1"/>
                </a:solidFill>
              </a:rPr>
              <a:t>Presentation to PSA 26 October 2026</a:t>
            </a:r>
          </a:p>
        </p:txBody>
      </p:sp>
    </p:spTree>
    <p:extLst>
      <p:ext uri="{BB962C8B-B14F-4D97-AF65-F5344CB8AC3E}">
        <p14:creationId xmlns:p14="http://schemas.microsoft.com/office/powerpoint/2010/main" val="419302653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7BC8F4-C58A-61C2-BD66-20BECCBA35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1" name="Connector 10"/>
          <p:cNvCxnSpPr>
            <a:cxnSpLocks/>
          </p:cNvCxnSpPr>
          <p:nvPr/>
        </p:nvCxnSpPr>
        <p:spPr>
          <a:xfrm>
            <a:off x="4610941" y="2350740"/>
            <a:ext cx="2429867" cy="0"/>
          </a:xfrm>
          <a:prstGeom prst="line">
            <a:avLst/>
          </a:prstGeom>
          <a:ln w="25400">
            <a:solidFill>
              <a:srgbClr val="119AA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extBox 1"/>
          <p:cNvSpPr txBox="1"/>
          <p:nvPr/>
        </p:nvSpPr>
        <p:spPr>
          <a:xfrm>
            <a:off x="419100" y="346260"/>
            <a:ext cx="11248175" cy="670953"/>
          </a:xfrm>
          <a:prstGeom prst="rect">
            <a:avLst/>
          </a:prstGeom>
          <a:noFill/>
        </p:spPr>
        <p:txBody>
          <a:bodyPr wrap="square" lIns="27432" tIns="27432" rIns="27432" bIns="27432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lang="en-AU" sz="2000" b="1" i="0">
                <a:solidFill>
                  <a:srgbClr val="092B62"/>
                </a:solidFill>
                <a:latin typeface="Montserrat"/>
              </a:rPr>
              <a:t>Legislative appointments continue to grow, putting pressure on our organisation and staff</a:t>
            </a:r>
            <a:endParaRPr sz="2000" b="1" i="0">
              <a:solidFill>
                <a:srgbClr val="092B62"/>
              </a:solidFill>
              <a:latin typeface="Montserrat"/>
            </a:endParaRPr>
          </a:p>
        </p:txBody>
      </p:sp>
      <p:cxnSp>
        <p:nvCxnSpPr>
          <p:cNvPr id="6" name="Connector 5"/>
          <p:cNvCxnSpPr>
            <a:cxnSpLocks/>
          </p:cNvCxnSpPr>
          <p:nvPr/>
        </p:nvCxnSpPr>
        <p:spPr>
          <a:xfrm>
            <a:off x="587565" y="2365104"/>
            <a:ext cx="2518143" cy="0"/>
          </a:xfrm>
          <a:prstGeom prst="line">
            <a:avLst/>
          </a:prstGeom>
          <a:ln w="25400">
            <a:solidFill>
              <a:srgbClr val="2169A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587565" y="2049899"/>
            <a:ext cx="2518143" cy="240066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lang="en-AU" sz="1200" b="1" i="0">
                <a:solidFill>
                  <a:srgbClr val="092B62"/>
                </a:solidFill>
                <a:latin typeface="Montserrat"/>
              </a:rPr>
              <a:t>PG</a:t>
            </a:r>
            <a:r>
              <a:rPr sz="1200" b="1" i="0">
                <a:solidFill>
                  <a:srgbClr val="092B62"/>
                </a:solidFill>
                <a:latin typeface="Montserrat"/>
              </a:rPr>
              <a:t> PRESSURE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90520" y="2578930"/>
            <a:ext cx="2518143" cy="486287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r>
              <a:rPr lang="en-AU" sz="2700" b="1">
                <a:solidFill>
                  <a:schemeClr val="tx2"/>
                </a:solidFill>
                <a:latin typeface="Montserrat"/>
              </a:rPr>
              <a:t>153%</a:t>
            </a:r>
            <a:endParaRPr sz="2700" b="1">
              <a:solidFill>
                <a:schemeClr val="tx2"/>
              </a:solidFill>
              <a:latin typeface="Montserrat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58070" y="3155002"/>
            <a:ext cx="2917310" cy="655564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lang="en-AU" sz="1300" b="1" i="0">
                <a:solidFill>
                  <a:srgbClr val="24303D"/>
                </a:solidFill>
                <a:latin typeface="Montserrat"/>
              </a:rPr>
              <a:t>Increase in guardianship appointments over 10 years to June 2026</a:t>
            </a:r>
            <a:endParaRPr sz="1300" b="1" i="0">
              <a:solidFill>
                <a:srgbClr val="24303D"/>
              </a:solidFill>
              <a:latin typeface="Montserrat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32200" y="3813356"/>
            <a:ext cx="3235519" cy="962478"/>
          </a:xfrm>
          <a:prstGeom prst="rect">
            <a:avLst/>
          </a:prstGeom>
          <a:noFill/>
        </p:spPr>
        <p:txBody>
          <a:bodyPr wrap="square" lIns="27432" tIns="27432" rIns="27432" bIns="27432" anchor="t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lang="en-AU" sz="1300" b="0">
                <a:solidFill>
                  <a:srgbClr val="5D6975"/>
                </a:solidFill>
                <a:latin typeface="Montserrat"/>
              </a:rPr>
              <a:t>(Net) Guardianship appointments increased by 629 matters </a:t>
            </a:r>
            <a:r>
              <a:rPr lang="en-AU" sz="1300" b="1">
                <a:solidFill>
                  <a:srgbClr val="5D6975"/>
                </a:solidFill>
                <a:latin typeface="Montserrat"/>
              </a:rPr>
              <a:t>from 4,773 to 5,402 </a:t>
            </a:r>
            <a:r>
              <a:rPr lang="en-AU" sz="1300">
                <a:solidFill>
                  <a:srgbClr val="5D6975"/>
                </a:solidFill>
                <a:latin typeface="Montserrat"/>
              </a:rPr>
              <a:t>from June 2025 to June 2026</a:t>
            </a:r>
            <a:r>
              <a:rPr lang="en-AU" sz="1300" b="1">
                <a:solidFill>
                  <a:srgbClr val="5D6975"/>
                </a:solidFill>
                <a:latin typeface="Montserrat"/>
              </a:rPr>
              <a:t> </a:t>
            </a:r>
            <a:r>
              <a:rPr lang="en-AU" sz="1300">
                <a:solidFill>
                  <a:srgbClr val="5D6975"/>
                </a:solidFill>
                <a:latin typeface="Montserrat"/>
              </a:rPr>
              <a:t>(13.2% increase).</a:t>
            </a:r>
          </a:p>
        </p:txBody>
      </p:sp>
      <p:cxnSp>
        <p:nvCxnSpPr>
          <p:cNvPr id="16" name="Connector 15"/>
          <p:cNvCxnSpPr>
            <a:cxnSpLocks/>
          </p:cNvCxnSpPr>
          <p:nvPr/>
        </p:nvCxnSpPr>
        <p:spPr>
          <a:xfrm>
            <a:off x="8424283" y="2333096"/>
            <a:ext cx="2336501" cy="0"/>
          </a:xfrm>
          <a:prstGeom prst="line">
            <a:avLst/>
          </a:prstGeom>
          <a:ln w="25400">
            <a:solidFill>
              <a:srgbClr val="DA294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9" name="Slide2 icon - system pressure" descr="system-pressure-squar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79571" y="2039421"/>
            <a:ext cx="512064" cy="512064"/>
          </a:xfrm>
          <a:prstGeom prst="rect">
            <a:avLst/>
          </a:prstGeom>
        </p:spPr>
      </p:pic>
      <p:sp>
        <p:nvSpPr>
          <p:cNvPr id="75" name="Slide Number Placeholder 74">
            <a:extLst>
              <a:ext uri="{FF2B5EF4-FFF2-40B4-BE49-F238E27FC236}">
                <a16:creationId xmlns:a16="http://schemas.microsoft.com/office/drawing/2014/main" id="{90FC7A57-5229-B159-CDC4-08584A073C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A01DC5-1685-4615-8240-15192985C6A2}" type="slidenum">
              <a:rPr lang="en-AU" smtClean="0"/>
              <a:t>2</a:t>
            </a:fld>
            <a:endParaRPr lang="en-AU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9AA1BAFF-0B4C-580E-37D9-33008D506CD9}"/>
              </a:ext>
            </a:extLst>
          </p:cNvPr>
          <p:cNvSpPr txBox="1"/>
          <p:nvPr/>
        </p:nvSpPr>
        <p:spPr>
          <a:xfrm>
            <a:off x="4669261" y="2578930"/>
            <a:ext cx="2518143" cy="486287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r>
              <a:rPr lang="en-AU" sz="2700" b="1">
                <a:solidFill>
                  <a:schemeClr val="tx2"/>
                </a:solidFill>
                <a:latin typeface="Montserrat"/>
              </a:rPr>
              <a:t>99%</a:t>
            </a:r>
            <a:endParaRPr sz="2700" b="1">
              <a:solidFill>
                <a:schemeClr val="tx2"/>
              </a:solidFill>
              <a:latin typeface="Montserrat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21715D26-B54E-5D2E-19FC-A401FBFE8EBC}"/>
              </a:ext>
            </a:extLst>
          </p:cNvPr>
          <p:cNvSpPr txBox="1"/>
          <p:nvPr/>
        </p:nvSpPr>
        <p:spPr>
          <a:xfrm>
            <a:off x="4636811" y="3155002"/>
            <a:ext cx="2917310" cy="655564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lang="en-AU" sz="1300" b="1" i="0">
                <a:solidFill>
                  <a:srgbClr val="24303D"/>
                </a:solidFill>
                <a:latin typeface="Montserrat"/>
              </a:rPr>
              <a:t>Increase in private financial manager appointments over 10 years to June 2026</a:t>
            </a:r>
            <a:endParaRPr sz="1300" b="1" i="0">
              <a:solidFill>
                <a:srgbClr val="24303D"/>
              </a:solidFill>
              <a:latin typeface="Montserrat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C3A29343-45F2-2B76-73FA-FF2D6AB9A476}"/>
              </a:ext>
            </a:extLst>
          </p:cNvPr>
          <p:cNvSpPr txBox="1"/>
          <p:nvPr/>
        </p:nvSpPr>
        <p:spPr>
          <a:xfrm>
            <a:off x="4610941" y="3813356"/>
            <a:ext cx="3235519" cy="962478"/>
          </a:xfrm>
          <a:prstGeom prst="rect">
            <a:avLst/>
          </a:prstGeom>
          <a:noFill/>
        </p:spPr>
        <p:txBody>
          <a:bodyPr wrap="square" lIns="27432" tIns="27432" rIns="27432" bIns="27432" anchor="t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lang="en-AU" sz="1300" b="0">
                <a:solidFill>
                  <a:srgbClr val="5D6975"/>
                </a:solidFill>
                <a:latin typeface="Montserrat"/>
              </a:rPr>
              <a:t>(Net) private financial manager appointments increased by 582 matters </a:t>
            </a:r>
            <a:r>
              <a:rPr lang="en-AU" sz="1300" b="1">
                <a:solidFill>
                  <a:srgbClr val="5D6975"/>
                </a:solidFill>
                <a:latin typeface="Montserrat"/>
              </a:rPr>
              <a:t>from 7,251 to 7,833 </a:t>
            </a:r>
            <a:r>
              <a:rPr lang="en-AU" sz="1300">
                <a:solidFill>
                  <a:srgbClr val="5D6975"/>
                </a:solidFill>
                <a:latin typeface="Montserrat"/>
              </a:rPr>
              <a:t>from June 2025 to June 2026</a:t>
            </a:r>
            <a:r>
              <a:rPr lang="en-AU" sz="1300" b="1">
                <a:solidFill>
                  <a:srgbClr val="5D6975"/>
                </a:solidFill>
                <a:latin typeface="Montserrat"/>
              </a:rPr>
              <a:t> </a:t>
            </a:r>
            <a:r>
              <a:rPr lang="en-AU" sz="1300">
                <a:solidFill>
                  <a:srgbClr val="5D6975"/>
                </a:solidFill>
                <a:latin typeface="Montserrat"/>
              </a:rPr>
              <a:t>(8.0% increase).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6CE519FF-2971-D7B6-B6FF-21DAFBA77990}"/>
              </a:ext>
            </a:extLst>
          </p:cNvPr>
          <p:cNvSpPr txBox="1"/>
          <p:nvPr/>
        </p:nvSpPr>
        <p:spPr>
          <a:xfrm>
            <a:off x="8482601" y="2578930"/>
            <a:ext cx="2518143" cy="486287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r>
              <a:rPr lang="en-AU" sz="2700" b="1">
                <a:solidFill>
                  <a:schemeClr val="tx2"/>
                </a:solidFill>
                <a:latin typeface="Montserrat"/>
              </a:rPr>
              <a:t>22%</a:t>
            </a:r>
            <a:endParaRPr sz="2700" b="1">
              <a:solidFill>
                <a:schemeClr val="tx2"/>
              </a:solidFill>
              <a:latin typeface="Montserrat"/>
            </a:endParaRP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3293DA74-54E7-0C72-524E-E1836B6753D7}"/>
              </a:ext>
            </a:extLst>
          </p:cNvPr>
          <p:cNvSpPr txBox="1"/>
          <p:nvPr/>
        </p:nvSpPr>
        <p:spPr>
          <a:xfrm>
            <a:off x="8450151" y="3155002"/>
            <a:ext cx="2917310" cy="655564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lang="en-AU" sz="1300" b="1" i="0">
                <a:solidFill>
                  <a:srgbClr val="24303D"/>
                </a:solidFill>
                <a:latin typeface="Montserrat"/>
              </a:rPr>
              <a:t>Increase in </a:t>
            </a:r>
            <a:r>
              <a:rPr lang="en-AU" sz="1300" b="1">
                <a:solidFill>
                  <a:srgbClr val="24303D"/>
                </a:solidFill>
                <a:latin typeface="Montserrat"/>
              </a:rPr>
              <a:t>d</a:t>
            </a:r>
            <a:r>
              <a:rPr lang="en-AU" sz="1300" b="1" i="0">
                <a:solidFill>
                  <a:srgbClr val="24303D"/>
                </a:solidFill>
                <a:latin typeface="Montserrat"/>
              </a:rPr>
              <a:t>irect financial manager appointments over 10 years to June 2026</a:t>
            </a:r>
            <a:endParaRPr sz="1300" b="1" i="0">
              <a:solidFill>
                <a:srgbClr val="24303D"/>
              </a:solidFill>
              <a:latin typeface="Montserrat"/>
            </a:endParaRPr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8598073B-1110-2018-8C68-F5B8FBD4A85B}"/>
              </a:ext>
            </a:extLst>
          </p:cNvPr>
          <p:cNvSpPr txBox="1"/>
          <p:nvPr/>
        </p:nvSpPr>
        <p:spPr>
          <a:xfrm>
            <a:off x="8424281" y="3813356"/>
            <a:ext cx="3345069" cy="962478"/>
          </a:xfrm>
          <a:prstGeom prst="rect">
            <a:avLst/>
          </a:prstGeom>
          <a:noFill/>
        </p:spPr>
        <p:txBody>
          <a:bodyPr wrap="square" lIns="27432" tIns="27432" rIns="27432" bIns="27432" anchor="t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lang="en-AU" sz="1300" b="0">
                <a:solidFill>
                  <a:srgbClr val="5D6975"/>
                </a:solidFill>
                <a:latin typeface="Montserrat"/>
              </a:rPr>
              <a:t>(Net) direct financial manager appointments increased by 391 matters </a:t>
            </a:r>
            <a:r>
              <a:rPr lang="en-AU" sz="1300" b="1">
                <a:solidFill>
                  <a:srgbClr val="5D6975"/>
                </a:solidFill>
                <a:latin typeface="Montserrat"/>
              </a:rPr>
              <a:t>from 13,166 to 13,557 </a:t>
            </a:r>
            <a:r>
              <a:rPr lang="en-AU" sz="1300">
                <a:solidFill>
                  <a:srgbClr val="5D6975"/>
                </a:solidFill>
                <a:latin typeface="Montserrat"/>
              </a:rPr>
              <a:t>from June 2025 to June 2026</a:t>
            </a:r>
            <a:r>
              <a:rPr lang="en-AU" sz="1300" b="1">
                <a:solidFill>
                  <a:srgbClr val="5D6975"/>
                </a:solidFill>
                <a:latin typeface="Montserrat"/>
              </a:rPr>
              <a:t> </a:t>
            </a:r>
            <a:r>
              <a:rPr lang="en-AU" sz="1300">
                <a:solidFill>
                  <a:srgbClr val="5D6975"/>
                </a:solidFill>
                <a:latin typeface="Montserrat"/>
              </a:rPr>
              <a:t>(3.0% increase).</a:t>
            </a:r>
          </a:p>
        </p:txBody>
      </p:sp>
      <p:pic>
        <p:nvPicPr>
          <p:cNvPr id="15" name="Slide2 icon - system pressure" descr="system-pressure-square.png">
            <a:extLst>
              <a:ext uri="{FF2B5EF4-FFF2-40B4-BE49-F238E27FC236}">
                <a16:creationId xmlns:a16="http://schemas.microsoft.com/office/drawing/2014/main" id="{02CAADFC-D5D2-0704-A9FA-233C3B1F8EF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35421" y="2039421"/>
            <a:ext cx="512064" cy="512064"/>
          </a:xfrm>
          <a:prstGeom prst="rect">
            <a:avLst/>
          </a:prstGeom>
        </p:spPr>
      </p:pic>
      <p:pic>
        <p:nvPicPr>
          <p:cNvPr id="18" name="Slide2 icon - system pressure" descr="system-pressure-square.png">
            <a:extLst>
              <a:ext uri="{FF2B5EF4-FFF2-40B4-BE49-F238E27FC236}">
                <a16:creationId xmlns:a16="http://schemas.microsoft.com/office/drawing/2014/main" id="{0AC862D1-431D-7E17-8D4E-3E67A766D6D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55397" y="2039421"/>
            <a:ext cx="512064" cy="512064"/>
          </a:xfrm>
          <a:prstGeom prst="rect">
            <a:avLst/>
          </a:prstGeom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47B0CE6C-527A-BE5E-9547-40C24A3E8967}"/>
              </a:ext>
            </a:extLst>
          </p:cNvPr>
          <p:cNvSpPr txBox="1"/>
          <p:nvPr/>
        </p:nvSpPr>
        <p:spPr>
          <a:xfrm>
            <a:off x="4617278" y="2043563"/>
            <a:ext cx="2518143" cy="240066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lang="en-AU" sz="1200" b="1">
                <a:solidFill>
                  <a:srgbClr val="092B62"/>
                </a:solidFill>
                <a:latin typeface="Montserrat"/>
              </a:rPr>
              <a:t>PFM</a:t>
            </a:r>
            <a:r>
              <a:rPr sz="1200" b="1" i="0">
                <a:solidFill>
                  <a:srgbClr val="092B62"/>
                </a:solidFill>
                <a:latin typeface="Montserrat"/>
              </a:rPr>
              <a:t> PRESSURE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C72C1693-2EF0-4CF7-3F40-ECB91E1A32C1}"/>
              </a:ext>
            </a:extLst>
          </p:cNvPr>
          <p:cNvSpPr txBox="1"/>
          <p:nvPr/>
        </p:nvSpPr>
        <p:spPr>
          <a:xfrm>
            <a:off x="8424281" y="2054774"/>
            <a:ext cx="2518143" cy="240066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lang="en-AU" sz="1200" b="1">
                <a:solidFill>
                  <a:srgbClr val="092B62"/>
                </a:solidFill>
                <a:latin typeface="Montserrat"/>
              </a:rPr>
              <a:t>DFM</a:t>
            </a:r>
            <a:r>
              <a:rPr sz="1200" b="1" i="0">
                <a:solidFill>
                  <a:srgbClr val="092B62"/>
                </a:solidFill>
                <a:latin typeface="Montserrat"/>
              </a:rPr>
              <a:t> PRESSURE</a:t>
            </a:r>
          </a:p>
        </p:txBody>
      </p:sp>
    </p:spTree>
    <p:extLst>
      <p:ext uri="{BB962C8B-B14F-4D97-AF65-F5344CB8AC3E}">
        <p14:creationId xmlns:p14="http://schemas.microsoft.com/office/powerpoint/2010/main" val="349759777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New South Wales">
            <a:extLst>
              <a:ext uri="{FF2B5EF4-FFF2-40B4-BE49-F238E27FC236}">
                <a16:creationId xmlns:a16="http://schemas.microsoft.com/office/drawing/2014/main" id="{9B97F71F-BF5A-96F7-EFBE-F87410C159D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5105" y="575748"/>
            <a:ext cx="6663636" cy="47918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 descr="Metropolitan Sydney">
            <a:extLst>
              <a:ext uri="{FF2B5EF4-FFF2-40B4-BE49-F238E27FC236}">
                <a16:creationId xmlns:a16="http://schemas.microsoft.com/office/drawing/2014/main" id="{E32DCEC1-3FBF-DC07-47F5-48AF86C7E12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15432" y="4120349"/>
            <a:ext cx="3839978" cy="22241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Adjustable NSW blue wedge 1 of 5"/>
          <p:cNvSpPr/>
          <p:nvPr/>
        </p:nvSpPr>
        <p:spPr>
          <a:xfrm rot="371299">
            <a:off x="7863258" y="749556"/>
            <a:ext cx="3381176" cy="2894050"/>
          </a:xfrm>
          <a:prstGeom prst="pie">
            <a:avLst>
              <a:gd name="adj1" fmla="val 4200000"/>
              <a:gd name="adj2" fmla="val 6839999"/>
            </a:avLst>
          </a:prstGeom>
          <a:solidFill>
            <a:srgbClr val="002664"/>
          </a:solidFill>
          <a:ln w="12700"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Adjustable NSW blue wedge 2 of 5"/>
          <p:cNvSpPr/>
          <p:nvPr/>
        </p:nvSpPr>
        <p:spPr>
          <a:xfrm rot="371299">
            <a:off x="7863258" y="749556"/>
            <a:ext cx="3381176" cy="2894050"/>
          </a:xfrm>
          <a:prstGeom prst="pie">
            <a:avLst>
              <a:gd name="adj1" fmla="val 6839999"/>
              <a:gd name="adj2" fmla="val 9480000"/>
            </a:avLst>
          </a:prstGeom>
          <a:solidFill>
            <a:srgbClr val="12385F"/>
          </a:solidFill>
          <a:ln w="12700"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Adjustable NSW blue wedge 3 of 5"/>
          <p:cNvSpPr/>
          <p:nvPr/>
        </p:nvSpPr>
        <p:spPr>
          <a:xfrm rot="371299">
            <a:off x="7863258" y="749556"/>
            <a:ext cx="3381176" cy="2894050"/>
          </a:xfrm>
          <a:prstGeom prst="pie">
            <a:avLst>
              <a:gd name="adj1" fmla="val 9480000"/>
              <a:gd name="adj2" fmla="val 12119999"/>
            </a:avLst>
          </a:prstGeom>
          <a:solidFill>
            <a:srgbClr val="146CFD"/>
          </a:solidFill>
          <a:ln w="12700"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Adjustable NSW blue wedge 4 of 5"/>
          <p:cNvSpPr/>
          <p:nvPr/>
        </p:nvSpPr>
        <p:spPr>
          <a:xfrm rot="371299">
            <a:off x="7863258" y="749556"/>
            <a:ext cx="3381176" cy="2894050"/>
          </a:xfrm>
          <a:prstGeom prst="pie">
            <a:avLst>
              <a:gd name="adj1" fmla="val 12119999"/>
              <a:gd name="adj2" fmla="val 14760000"/>
            </a:avLst>
          </a:prstGeom>
          <a:solidFill>
            <a:srgbClr val="8CE0FF"/>
          </a:solidFill>
          <a:ln w="12700"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Adjustable NSW blue wedge 5 of 5"/>
          <p:cNvSpPr/>
          <p:nvPr/>
        </p:nvSpPr>
        <p:spPr>
          <a:xfrm rot="371299">
            <a:off x="7863258" y="749556"/>
            <a:ext cx="3381176" cy="2894050"/>
          </a:xfrm>
          <a:prstGeom prst="pie">
            <a:avLst>
              <a:gd name="adj1" fmla="val 14760000"/>
              <a:gd name="adj2" fmla="val 17400000"/>
            </a:avLst>
          </a:prstGeom>
          <a:solidFill>
            <a:srgbClr val="CBEDFD"/>
          </a:solidFill>
          <a:ln w="12700"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9C66481-A785-F4C7-7F9F-9B32F53076B5}"/>
              </a:ext>
            </a:extLst>
          </p:cNvPr>
          <p:cNvSpPr txBox="1"/>
          <p:nvPr/>
        </p:nvSpPr>
        <p:spPr>
          <a:xfrm>
            <a:off x="9212013" y="828541"/>
            <a:ext cx="9899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b="1">
                <a:solidFill>
                  <a:srgbClr val="0070C0"/>
                </a:solidFill>
              </a:rPr>
              <a:t>North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AACE746A-F13B-C264-F63B-558EE1CEFCE7}"/>
              </a:ext>
            </a:extLst>
          </p:cNvPr>
          <p:cNvSpPr txBox="1"/>
          <p:nvPr/>
        </p:nvSpPr>
        <p:spPr>
          <a:xfrm>
            <a:off x="8419786" y="1013207"/>
            <a:ext cx="98997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b="1">
                <a:solidFill>
                  <a:schemeClr val="tx2">
                    <a:lumMod val="75000"/>
                    <a:lumOff val="25000"/>
                  </a:schemeClr>
                </a:solidFill>
              </a:rPr>
              <a:t>North</a:t>
            </a:r>
          </a:p>
          <a:p>
            <a:r>
              <a:rPr lang="en-AU" b="1">
                <a:solidFill>
                  <a:schemeClr val="tx2">
                    <a:lumMod val="75000"/>
                    <a:lumOff val="25000"/>
                  </a:schemeClr>
                </a:solidFill>
              </a:rPr>
              <a:t>West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6940702D-C34F-47A0-7BE9-66D3B73F5E93}"/>
              </a:ext>
            </a:extLst>
          </p:cNvPr>
          <p:cNvSpPr txBox="1"/>
          <p:nvPr/>
        </p:nvSpPr>
        <p:spPr>
          <a:xfrm>
            <a:off x="7924800" y="1912331"/>
            <a:ext cx="9899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b="1"/>
              <a:t>West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67733566-8296-67F4-0018-D9EAACB98BA1}"/>
              </a:ext>
            </a:extLst>
          </p:cNvPr>
          <p:cNvSpPr txBox="1"/>
          <p:nvPr/>
        </p:nvSpPr>
        <p:spPr>
          <a:xfrm>
            <a:off x="8276709" y="2546777"/>
            <a:ext cx="98997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b="1">
                <a:solidFill>
                  <a:schemeClr val="bg1"/>
                </a:solidFill>
              </a:rPr>
              <a:t>South</a:t>
            </a:r>
          </a:p>
          <a:p>
            <a:r>
              <a:rPr lang="en-AU" b="1">
                <a:solidFill>
                  <a:schemeClr val="bg1"/>
                </a:solidFill>
              </a:rPr>
              <a:t>West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9F48B7CE-ACFE-43B7-C11E-43EAFE8E3C7D}"/>
              </a:ext>
            </a:extLst>
          </p:cNvPr>
          <p:cNvSpPr txBox="1"/>
          <p:nvPr/>
        </p:nvSpPr>
        <p:spPr>
          <a:xfrm>
            <a:off x="8998404" y="3151678"/>
            <a:ext cx="9899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b="1">
                <a:solidFill>
                  <a:schemeClr val="bg1"/>
                </a:solidFill>
              </a:rPr>
              <a:t>South</a:t>
            </a:r>
          </a:p>
        </p:txBody>
      </p:sp>
    </p:spTree>
    <p:extLst>
      <p:ext uri="{BB962C8B-B14F-4D97-AF65-F5344CB8AC3E}">
        <p14:creationId xmlns:p14="http://schemas.microsoft.com/office/powerpoint/2010/main" val="234997758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3C5AADD-8921-716D-6A59-526DB88C5208}"/>
            </a:ext>
          </a:extLst>
        </p:cNvPr>
        <p:cNvGrpSpPr/>
        <p:nvPr/>
      </p:nvGrpSpPr>
      <p:grpSpPr>
        <a:xfrm>
          <a:off x="0" y="0"/>
          <a:ext cx="1" cy="1"/>
          <a:chOff x="0" y="0"/>
          <a:chExt cx="1" cy="1"/>
        </a:xfrm>
      </p:grpSpPr>
      <p:sp>
        <p:nvSpPr>
          <p:cNvPr id="238" name="Shape 13">
            <a:extLst>
              <a:ext uri="{FF2B5EF4-FFF2-40B4-BE49-F238E27FC236}">
                <a16:creationId xmlns:a16="http://schemas.microsoft.com/office/drawing/2014/main" id="{988540AB-3CCB-5498-6C03-9A74ABF6C688}"/>
              </a:ext>
            </a:extLst>
          </p:cNvPr>
          <p:cNvSpPr/>
          <p:nvPr/>
        </p:nvSpPr>
        <p:spPr>
          <a:xfrm>
            <a:off x="651520" y="2575351"/>
            <a:ext cx="1827276" cy="384048"/>
          </a:xfrm>
          <a:prstGeom prst="roundRect">
            <a:avLst>
              <a:gd name="adj" fmla="val 8333"/>
            </a:avLst>
          </a:prstGeom>
          <a:solidFill>
            <a:srgbClr val="FFFFFF"/>
          </a:solidFill>
          <a:ln w="11430">
            <a:solidFill>
              <a:srgbClr val="2D82C7"/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2" name="Text 0">
            <a:extLst>
              <a:ext uri="{FF2B5EF4-FFF2-40B4-BE49-F238E27FC236}">
                <a16:creationId xmlns:a16="http://schemas.microsoft.com/office/drawing/2014/main" id="{B691E6C9-8FBA-4764-09BF-03D2B1C5B1A1}"/>
              </a:ext>
            </a:extLst>
          </p:cNvPr>
          <p:cNvSpPr/>
          <p:nvPr/>
        </p:nvSpPr>
        <p:spPr>
          <a:xfrm>
            <a:off x="384048" y="201168"/>
            <a:ext cx="7955280" cy="320040"/>
          </a:xfrm>
          <a:prstGeom prst="rect">
            <a:avLst/>
          </a:prstGeom>
          <a:noFill/>
          <a:ln/>
        </p:spPr>
        <p:txBody>
          <a:bodyPr wrap="square" lIns="445" tIns="445" rIns="445" bIns="445" rtlCol="0" anchor="ctr">
            <a:normAutofit lnSpcReduction="10000"/>
          </a:bodyPr>
          <a:lstStyle/>
          <a:p>
            <a:pPr marL="0" indent="0" algn="l">
              <a:buNone/>
            </a:pPr>
            <a:r>
              <a:rPr lang="en-US" sz="2200" b="1">
                <a:solidFill>
                  <a:srgbClr val="12385F"/>
                </a:solidFill>
                <a:latin typeface="Aptos"/>
                <a:ea typeface="Aptos" pitchFamily="34" charset="-122"/>
                <a:cs typeface="Aptos" pitchFamily="34" charset="-120"/>
              </a:rPr>
              <a:t>Aligned PG and EM future state portfolios </a:t>
            </a:r>
            <a:endParaRPr lang="en-US" sz="2200">
              <a:latin typeface="Aptos"/>
            </a:endParaRPr>
          </a:p>
        </p:txBody>
      </p:sp>
      <p:sp>
        <p:nvSpPr>
          <p:cNvPr id="3" name="Text 1">
            <a:extLst>
              <a:ext uri="{FF2B5EF4-FFF2-40B4-BE49-F238E27FC236}">
                <a16:creationId xmlns:a16="http://schemas.microsoft.com/office/drawing/2014/main" id="{6680F263-6C20-E620-BE28-6BF3CFE683BD}"/>
              </a:ext>
            </a:extLst>
          </p:cNvPr>
          <p:cNvSpPr/>
          <p:nvPr/>
        </p:nvSpPr>
        <p:spPr>
          <a:xfrm>
            <a:off x="402336" y="566928"/>
            <a:ext cx="9784080" cy="201168"/>
          </a:xfrm>
          <a:prstGeom prst="rect">
            <a:avLst/>
          </a:prstGeom>
          <a:noFill/>
          <a:ln/>
        </p:spPr>
        <p:txBody>
          <a:bodyPr wrap="square" lIns="445" tIns="445" rIns="445" bIns="445" rtlCol="0" anchor="ctr">
            <a:normAutofit/>
          </a:bodyPr>
          <a:lstStyle/>
          <a:p>
            <a:pPr marL="0" indent="0" algn="l">
              <a:buNone/>
            </a:pPr>
            <a:r>
              <a:rPr lang="en-US" sz="940">
                <a:solidFill>
                  <a:srgbClr val="64778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PG and EM 11/12 portfolios are vertically paired to make geographic and functional alignment visible.</a:t>
            </a:r>
            <a:endParaRPr lang="en-US" sz="940"/>
          </a:p>
        </p:txBody>
      </p:sp>
      <p:sp>
        <p:nvSpPr>
          <p:cNvPr id="8" name="Shape 6">
            <a:extLst>
              <a:ext uri="{FF2B5EF4-FFF2-40B4-BE49-F238E27FC236}">
                <a16:creationId xmlns:a16="http://schemas.microsoft.com/office/drawing/2014/main" id="{5B815587-49AC-7C74-0093-46E3ADE3CE51}"/>
              </a:ext>
            </a:extLst>
          </p:cNvPr>
          <p:cNvSpPr/>
          <p:nvPr/>
        </p:nvSpPr>
        <p:spPr>
          <a:xfrm>
            <a:off x="633984" y="859536"/>
            <a:ext cx="1827276" cy="256032"/>
          </a:xfrm>
          <a:prstGeom prst="roundRect">
            <a:avLst>
              <a:gd name="adj" fmla="val 14286"/>
            </a:avLst>
          </a:prstGeom>
          <a:solidFill>
            <a:srgbClr val="12385F"/>
          </a:solidFill>
          <a:ln w="12700">
            <a:solidFill>
              <a:srgbClr val="12385F"/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9" name="Text 7">
            <a:extLst>
              <a:ext uri="{FF2B5EF4-FFF2-40B4-BE49-F238E27FC236}">
                <a16:creationId xmlns:a16="http://schemas.microsoft.com/office/drawing/2014/main" id="{82652BF9-0C92-6A47-BA94-10AA1D660A30}"/>
              </a:ext>
            </a:extLst>
          </p:cNvPr>
          <p:cNvSpPr/>
          <p:nvPr/>
        </p:nvSpPr>
        <p:spPr>
          <a:xfrm>
            <a:off x="670560" y="886968"/>
            <a:ext cx="1754124" cy="182880"/>
          </a:xfrm>
          <a:prstGeom prst="rect">
            <a:avLst/>
          </a:prstGeom>
          <a:noFill/>
          <a:ln/>
        </p:spPr>
        <p:txBody>
          <a:bodyPr wrap="square" lIns="445" tIns="445" rIns="445" bIns="445" rtlCol="0" anchor="ctr">
            <a:normAutofit lnSpcReduction="10000"/>
          </a:bodyPr>
          <a:lstStyle/>
          <a:p>
            <a:pPr marL="0" indent="0" algn="ctr">
              <a:buNone/>
            </a:pPr>
            <a:r>
              <a:rPr lang="en-US" sz="650" b="1">
                <a:solidFill>
                  <a:srgbClr val="FFFFFF"/>
                </a:solidFill>
                <a:latin typeface="Aptos"/>
                <a:ea typeface="Aptos" pitchFamily="34" charset="-122"/>
                <a:cs typeface="Aptos" pitchFamily="34" charset="-120"/>
              </a:rPr>
              <a:t>SOUTH AND ENGAGEMENT</a:t>
            </a:r>
          </a:p>
          <a:p>
            <a:pPr algn="ctr"/>
            <a:r>
              <a:rPr lang="en-US" sz="650" b="1">
                <a:solidFill>
                  <a:srgbClr val="FFFFFF"/>
                </a:solidFill>
                <a:latin typeface="Aptos"/>
              </a:rPr>
              <a:t>Sydney, Wollongong, Albury</a:t>
            </a:r>
            <a:endParaRPr lang="en-US" sz="650">
              <a:latin typeface="Aptos"/>
            </a:endParaRPr>
          </a:p>
        </p:txBody>
      </p:sp>
      <p:sp>
        <p:nvSpPr>
          <p:cNvPr id="10" name="Shape 8">
            <a:extLst>
              <a:ext uri="{FF2B5EF4-FFF2-40B4-BE49-F238E27FC236}">
                <a16:creationId xmlns:a16="http://schemas.microsoft.com/office/drawing/2014/main" id="{61DA74E3-6AC1-6192-50B4-AA442302447A}"/>
              </a:ext>
            </a:extLst>
          </p:cNvPr>
          <p:cNvSpPr/>
          <p:nvPr/>
        </p:nvSpPr>
        <p:spPr>
          <a:xfrm>
            <a:off x="652272" y="1398592"/>
            <a:ext cx="1827276" cy="658368"/>
          </a:xfrm>
          <a:prstGeom prst="roundRect">
            <a:avLst>
              <a:gd name="adj" fmla="val 5556"/>
            </a:avLst>
          </a:prstGeom>
          <a:solidFill>
            <a:srgbClr val="EAF4FB"/>
          </a:solidFill>
          <a:ln w="15240">
            <a:solidFill>
              <a:srgbClr val="2D82C7"/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11" name="Text 9">
            <a:extLst>
              <a:ext uri="{FF2B5EF4-FFF2-40B4-BE49-F238E27FC236}">
                <a16:creationId xmlns:a16="http://schemas.microsoft.com/office/drawing/2014/main" id="{E8C9E29E-C472-5884-2E17-698B8104263D}"/>
              </a:ext>
            </a:extLst>
          </p:cNvPr>
          <p:cNvSpPr/>
          <p:nvPr/>
        </p:nvSpPr>
        <p:spPr>
          <a:xfrm>
            <a:off x="697992" y="1435168"/>
            <a:ext cx="1735836" cy="128016"/>
          </a:xfrm>
          <a:prstGeom prst="rect">
            <a:avLst/>
          </a:prstGeom>
          <a:solidFill>
            <a:srgbClr val="2D82C7"/>
          </a:solidFill>
          <a:ln/>
        </p:spPr>
        <p:txBody>
          <a:bodyPr wrap="square" lIns="445" tIns="445" rIns="445" bIns="445" rtlCol="0" anchor="ctr">
            <a:normAutofit/>
          </a:bodyPr>
          <a:lstStyle/>
          <a:p>
            <a:pPr marL="0" indent="0" algn="ctr">
              <a:buNone/>
            </a:pPr>
            <a:r>
              <a:rPr lang="en-US" sz="640" b="1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PG 11/12  •  ASSISTANT PUBLIC GUARDIAN</a:t>
            </a:r>
            <a:endParaRPr lang="en-US" sz="640"/>
          </a:p>
        </p:txBody>
      </p:sp>
      <p:sp>
        <p:nvSpPr>
          <p:cNvPr id="12" name="Text 10">
            <a:extLst>
              <a:ext uri="{FF2B5EF4-FFF2-40B4-BE49-F238E27FC236}">
                <a16:creationId xmlns:a16="http://schemas.microsoft.com/office/drawing/2014/main" id="{6518F9FE-5EE4-0284-3E74-BC57DBB3EAB0}"/>
              </a:ext>
            </a:extLst>
          </p:cNvPr>
          <p:cNvSpPr/>
          <p:nvPr/>
        </p:nvSpPr>
        <p:spPr>
          <a:xfrm>
            <a:off x="716280" y="1599760"/>
            <a:ext cx="1699260" cy="228600"/>
          </a:xfrm>
          <a:prstGeom prst="rect">
            <a:avLst/>
          </a:prstGeom>
          <a:noFill/>
          <a:ln/>
        </p:spPr>
        <p:txBody>
          <a:bodyPr wrap="square" lIns="445" tIns="445" rIns="445" bIns="445" rtlCol="0" anchor="ctr">
            <a:normAutofit fontScale="77500" lnSpcReduction="20000"/>
          </a:bodyPr>
          <a:lstStyle/>
          <a:p>
            <a:pPr marL="0" indent="0" algn="ctr">
              <a:buNone/>
            </a:pPr>
            <a:r>
              <a:rPr lang="en-US" sz="800" b="1">
                <a:solidFill>
                  <a:srgbClr val="183247"/>
                </a:solidFill>
                <a:latin typeface="Aptos"/>
                <a:ea typeface="Aptos" pitchFamily="34" charset="-122"/>
                <a:cs typeface="Aptos" pitchFamily="34" charset="-120"/>
              </a:rPr>
              <a:t>PG Operations South  </a:t>
            </a:r>
          </a:p>
          <a:p>
            <a:pPr marL="0" indent="0" algn="ctr">
              <a:buNone/>
            </a:pPr>
            <a:r>
              <a:rPr lang="en-US" sz="800" b="1">
                <a:solidFill>
                  <a:srgbClr val="183247"/>
                </a:solidFill>
                <a:latin typeface="Aptos"/>
                <a:ea typeface="Aptos" pitchFamily="34" charset="-122"/>
                <a:cs typeface="Aptos" pitchFamily="34" charset="-120"/>
              </a:rPr>
              <a:t>and Engagement</a:t>
            </a:r>
          </a:p>
          <a:p>
            <a:pPr marL="0" indent="0" algn="ctr">
              <a:buNone/>
            </a:pPr>
            <a:r>
              <a:rPr lang="en-US" sz="800" b="1">
                <a:solidFill>
                  <a:srgbClr val="183247"/>
                </a:solidFill>
                <a:latin typeface="Aptos"/>
              </a:rPr>
              <a:t>993  Files </a:t>
            </a:r>
            <a:endParaRPr lang="en-US" sz="800">
              <a:latin typeface="Aptos"/>
            </a:endParaRPr>
          </a:p>
        </p:txBody>
      </p:sp>
      <p:sp>
        <p:nvSpPr>
          <p:cNvPr id="13" name="Text 11">
            <a:extLst>
              <a:ext uri="{FF2B5EF4-FFF2-40B4-BE49-F238E27FC236}">
                <a16:creationId xmlns:a16="http://schemas.microsoft.com/office/drawing/2014/main" id="{09383712-8B37-6359-C95C-21CE4BA00C68}"/>
              </a:ext>
            </a:extLst>
          </p:cNvPr>
          <p:cNvSpPr/>
          <p:nvPr/>
        </p:nvSpPr>
        <p:spPr>
          <a:xfrm>
            <a:off x="716280" y="1883224"/>
            <a:ext cx="1699260" cy="118872"/>
          </a:xfrm>
          <a:prstGeom prst="rect">
            <a:avLst/>
          </a:prstGeom>
          <a:noFill/>
          <a:ln/>
        </p:spPr>
        <p:txBody>
          <a:bodyPr wrap="square" lIns="445" tIns="445" rIns="445" bIns="445" rtlCol="0" anchor="ctr">
            <a:normAutofit/>
          </a:bodyPr>
          <a:lstStyle/>
          <a:p>
            <a:pPr marL="0" indent="0" algn="ctr">
              <a:buNone/>
            </a:pPr>
            <a:r>
              <a:rPr lang="en-US" sz="720" b="1">
                <a:solidFill>
                  <a:srgbClr val="2D82C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Naomi Green</a:t>
            </a:r>
            <a:endParaRPr lang="en-US" sz="720"/>
          </a:p>
        </p:txBody>
      </p:sp>
      <p:sp>
        <p:nvSpPr>
          <p:cNvPr id="15" name="Shape 13">
            <a:extLst>
              <a:ext uri="{FF2B5EF4-FFF2-40B4-BE49-F238E27FC236}">
                <a16:creationId xmlns:a16="http://schemas.microsoft.com/office/drawing/2014/main" id="{C0E97DC9-C315-E541-F9FA-3E7A0DD3A279}"/>
              </a:ext>
            </a:extLst>
          </p:cNvPr>
          <p:cNvSpPr/>
          <p:nvPr/>
        </p:nvSpPr>
        <p:spPr>
          <a:xfrm>
            <a:off x="661416" y="2128485"/>
            <a:ext cx="1827276" cy="384048"/>
          </a:xfrm>
          <a:prstGeom prst="roundRect">
            <a:avLst>
              <a:gd name="adj" fmla="val 8333"/>
            </a:avLst>
          </a:prstGeom>
          <a:solidFill>
            <a:srgbClr val="FFFFFF"/>
          </a:solidFill>
          <a:ln w="11430">
            <a:solidFill>
              <a:srgbClr val="2D82C7"/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16" name="Text 14">
            <a:extLst>
              <a:ext uri="{FF2B5EF4-FFF2-40B4-BE49-F238E27FC236}">
                <a16:creationId xmlns:a16="http://schemas.microsoft.com/office/drawing/2014/main" id="{0150C4C5-718A-8E98-CF74-BECACE837871}"/>
              </a:ext>
            </a:extLst>
          </p:cNvPr>
          <p:cNvSpPr/>
          <p:nvPr/>
        </p:nvSpPr>
        <p:spPr>
          <a:xfrm>
            <a:off x="697992" y="2155917"/>
            <a:ext cx="1754124" cy="91440"/>
          </a:xfrm>
          <a:prstGeom prst="rect">
            <a:avLst/>
          </a:prstGeom>
          <a:noFill/>
          <a:ln/>
        </p:spPr>
        <p:txBody>
          <a:bodyPr wrap="square" lIns="445" tIns="445" rIns="445" bIns="445" rtlCol="0" anchor="ctr">
            <a:normAutofit/>
          </a:bodyPr>
          <a:lstStyle/>
          <a:p>
            <a:pPr marL="0" indent="0" algn="ctr">
              <a:buNone/>
            </a:pPr>
            <a:r>
              <a:rPr lang="en-US" sz="580" b="1">
                <a:solidFill>
                  <a:srgbClr val="2D82C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MGR 9/10  PG South 1 (485 files)</a:t>
            </a:r>
            <a:endParaRPr lang="en-US" sz="580"/>
          </a:p>
        </p:txBody>
      </p:sp>
      <p:sp>
        <p:nvSpPr>
          <p:cNvPr id="17" name="Text 15">
            <a:extLst>
              <a:ext uri="{FF2B5EF4-FFF2-40B4-BE49-F238E27FC236}">
                <a16:creationId xmlns:a16="http://schemas.microsoft.com/office/drawing/2014/main" id="{6D958229-D40B-1E0F-9491-C04FCABB8866}"/>
              </a:ext>
            </a:extLst>
          </p:cNvPr>
          <p:cNvSpPr/>
          <p:nvPr/>
        </p:nvSpPr>
        <p:spPr>
          <a:xfrm>
            <a:off x="687344" y="2265645"/>
            <a:ext cx="1735836" cy="118872"/>
          </a:xfrm>
          <a:prstGeom prst="rect">
            <a:avLst/>
          </a:prstGeom>
          <a:noFill/>
          <a:ln/>
        </p:spPr>
        <p:txBody>
          <a:bodyPr wrap="square" lIns="445" tIns="445" rIns="445" bIns="445" rtlCol="0" anchor="ctr">
            <a:normAutofit/>
          </a:bodyPr>
          <a:lstStyle/>
          <a:p>
            <a:pPr algn="ctr"/>
            <a:r>
              <a:rPr lang="en-US" sz="650" b="1">
                <a:solidFill>
                  <a:srgbClr val="183247"/>
                </a:solidFill>
                <a:latin typeface="Aptos"/>
                <a:ea typeface="Aptos" pitchFamily="34" charset="-122"/>
                <a:cs typeface="Aptos" pitchFamily="34" charset="-120"/>
              </a:rPr>
              <a:t>SES LHD (393) Other (92)</a:t>
            </a:r>
            <a:endParaRPr lang="en-US" sz="650">
              <a:latin typeface="Aptos"/>
            </a:endParaRPr>
          </a:p>
        </p:txBody>
      </p:sp>
      <p:sp>
        <p:nvSpPr>
          <p:cNvPr id="18" name="Text 16">
            <a:extLst>
              <a:ext uri="{FF2B5EF4-FFF2-40B4-BE49-F238E27FC236}">
                <a16:creationId xmlns:a16="http://schemas.microsoft.com/office/drawing/2014/main" id="{F09DE91A-0CC2-C00A-83DE-03558DD06E9B}"/>
              </a:ext>
            </a:extLst>
          </p:cNvPr>
          <p:cNvSpPr/>
          <p:nvPr/>
        </p:nvSpPr>
        <p:spPr>
          <a:xfrm>
            <a:off x="707136" y="2393661"/>
            <a:ext cx="1735836" cy="82296"/>
          </a:xfrm>
          <a:prstGeom prst="rect">
            <a:avLst/>
          </a:prstGeom>
          <a:noFill/>
          <a:ln/>
        </p:spPr>
        <p:txBody>
          <a:bodyPr wrap="square" lIns="445" tIns="445" rIns="445" bIns="445" rtlCol="0" anchor="ctr">
            <a:noAutofit/>
          </a:bodyPr>
          <a:lstStyle/>
          <a:p>
            <a:pPr algn="ctr"/>
            <a:endParaRPr lang="en-US" sz="600">
              <a:solidFill>
                <a:srgbClr val="2D82C7"/>
              </a:solidFill>
              <a:latin typeface="Aptos"/>
            </a:endParaRPr>
          </a:p>
        </p:txBody>
      </p:sp>
      <p:sp>
        <p:nvSpPr>
          <p:cNvPr id="30" name="Shape 28">
            <a:extLst>
              <a:ext uri="{FF2B5EF4-FFF2-40B4-BE49-F238E27FC236}">
                <a16:creationId xmlns:a16="http://schemas.microsoft.com/office/drawing/2014/main" id="{2D576A12-4C84-B563-667E-BC731EDE09E9}"/>
              </a:ext>
            </a:extLst>
          </p:cNvPr>
          <p:cNvSpPr/>
          <p:nvPr/>
        </p:nvSpPr>
        <p:spPr>
          <a:xfrm>
            <a:off x="641624" y="3954542"/>
            <a:ext cx="1827276" cy="658368"/>
          </a:xfrm>
          <a:prstGeom prst="roundRect">
            <a:avLst>
              <a:gd name="adj" fmla="val 5556"/>
            </a:avLst>
          </a:prstGeom>
          <a:solidFill>
            <a:srgbClr val="E7F6F4"/>
          </a:solidFill>
          <a:ln w="15240">
            <a:solidFill>
              <a:srgbClr val="138A8A"/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31" name="Text 29">
            <a:extLst>
              <a:ext uri="{FF2B5EF4-FFF2-40B4-BE49-F238E27FC236}">
                <a16:creationId xmlns:a16="http://schemas.microsoft.com/office/drawing/2014/main" id="{0CA5B82D-B317-FE3B-0B72-FEA4947B3A32}"/>
              </a:ext>
            </a:extLst>
          </p:cNvPr>
          <p:cNvSpPr/>
          <p:nvPr/>
        </p:nvSpPr>
        <p:spPr>
          <a:xfrm>
            <a:off x="675884" y="4013978"/>
            <a:ext cx="1735836" cy="128016"/>
          </a:xfrm>
          <a:prstGeom prst="rect">
            <a:avLst/>
          </a:prstGeom>
          <a:solidFill>
            <a:srgbClr val="138A8A"/>
          </a:solidFill>
          <a:ln/>
        </p:spPr>
        <p:txBody>
          <a:bodyPr wrap="square" lIns="445" tIns="445" rIns="445" bIns="445" rtlCol="0" anchor="ctr">
            <a:normAutofit/>
          </a:bodyPr>
          <a:lstStyle/>
          <a:p>
            <a:pPr marL="0" indent="0" algn="ctr">
              <a:buNone/>
            </a:pPr>
            <a:r>
              <a:rPr lang="en-US" sz="640" b="1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EM 11/12  •  SENIOR MANAGER</a:t>
            </a:r>
            <a:endParaRPr lang="en-US" sz="640"/>
          </a:p>
        </p:txBody>
      </p:sp>
      <p:sp>
        <p:nvSpPr>
          <p:cNvPr id="32" name="Text 30">
            <a:extLst>
              <a:ext uri="{FF2B5EF4-FFF2-40B4-BE49-F238E27FC236}">
                <a16:creationId xmlns:a16="http://schemas.microsoft.com/office/drawing/2014/main" id="{390ACC7D-FD35-1967-BC63-7A4EC6966688}"/>
              </a:ext>
            </a:extLst>
          </p:cNvPr>
          <p:cNvSpPr/>
          <p:nvPr/>
        </p:nvSpPr>
        <p:spPr>
          <a:xfrm>
            <a:off x="694172" y="4178570"/>
            <a:ext cx="1699260" cy="228600"/>
          </a:xfrm>
          <a:prstGeom prst="rect">
            <a:avLst/>
          </a:prstGeom>
          <a:noFill/>
          <a:ln/>
        </p:spPr>
        <p:txBody>
          <a:bodyPr wrap="square" lIns="445" tIns="445" rIns="445" bIns="445" rtlCol="0" anchor="ctr">
            <a:normAutofit fontScale="77500" lnSpcReduction="20000"/>
          </a:bodyPr>
          <a:lstStyle/>
          <a:p>
            <a:pPr algn="ctr"/>
            <a:r>
              <a:rPr lang="en-US" sz="800" b="1">
                <a:solidFill>
                  <a:srgbClr val="18324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EM Operations South  </a:t>
            </a:r>
          </a:p>
          <a:p>
            <a:pPr algn="ctr"/>
            <a:r>
              <a:rPr lang="en-US" sz="800" b="1">
                <a:solidFill>
                  <a:srgbClr val="18324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and Engagement</a:t>
            </a:r>
          </a:p>
          <a:p>
            <a:pPr algn="ctr"/>
            <a:r>
              <a:rPr lang="en-US" sz="800" b="1">
                <a:solidFill>
                  <a:srgbClr val="183247"/>
                </a:solidFill>
                <a:latin typeface="Aptos" pitchFamily="34" charset="0"/>
              </a:rPr>
              <a:t>3133  Files +</a:t>
            </a:r>
            <a:endParaRPr lang="en-US" sz="800"/>
          </a:p>
        </p:txBody>
      </p:sp>
      <p:sp>
        <p:nvSpPr>
          <p:cNvPr id="35" name="Shape 33">
            <a:extLst>
              <a:ext uri="{FF2B5EF4-FFF2-40B4-BE49-F238E27FC236}">
                <a16:creationId xmlns:a16="http://schemas.microsoft.com/office/drawing/2014/main" id="{EBAE789C-4F5C-B1A3-9A2F-FE5C1B781926}"/>
              </a:ext>
            </a:extLst>
          </p:cNvPr>
          <p:cNvSpPr/>
          <p:nvPr/>
        </p:nvSpPr>
        <p:spPr>
          <a:xfrm>
            <a:off x="641624" y="4705668"/>
            <a:ext cx="1827276" cy="420624"/>
          </a:xfrm>
          <a:prstGeom prst="roundRect">
            <a:avLst>
              <a:gd name="adj" fmla="val 7609"/>
            </a:avLst>
          </a:prstGeom>
          <a:solidFill>
            <a:srgbClr val="FFFFFF"/>
          </a:solidFill>
          <a:ln w="11430">
            <a:solidFill>
              <a:srgbClr val="138A8A"/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36" name="Text 34">
            <a:extLst>
              <a:ext uri="{FF2B5EF4-FFF2-40B4-BE49-F238E27FC236}">
                <a16:creationId xmlns:a16="http://schemas.microsoft.com/office/drawing/2014/main" id="{6C4F76A9-E837-1AC4-3E88-B39F389AD612}"/>
              </a:ext>
            </a:extLst>
          </p:cNvPr>
          <p:cNvSpPr/>
          <p:nvPr/>
        </p:nvSpPr>
        <p:spPr>
          <a:xfrm>
            <a:off x="678200" y="4733100"/>
            <a:ext cx="1754124" cy="91440"/>
          </a:xfrm>
          <a:prstGeom prst="rect">
            <a:avLst/>
          </a:prstGeom>
          <a:noFill/>
          <a:ln/>
        </p:spPr>
        <p:txBody>
          <a:bodyPr wrap="square" lIns="445" tIns="445" rIns="445" bIns="445" rtlCol="0" anchor="ctr">
            <a:normAutofit/>
          </a:bodyPr>
          <a:lstStyle/>
          <a:p>
            <a:pPr marL="0" indent="0" algn="ctr">
              <a:buNone/>
            </a:pPr>
            <a:r>
              <a:rPr lang="en-US" sz="580" b="1">
                <a:solidFill>
                  <a:srgbClr val="138A8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MGR 9/10  EM South 1 (1693  files)</a:t>
            </a:r>
          </a:p>
        </p:txBody>
      </p:sp>
      <p:sp>
        <p:nvSpPr>
          <p:cNvPr id="37" name="Text 35">
            <a:extLst>
              <a:ext uri="{FF2B5EF4-FFF2-40B4-BE49-F238E27FC236}">
                <a16:creationId xmlns:a16="http://schemas.microsoft.com/office/drawing/2014/main" id="{80581AF7-F5AA-6840-F819-B44DA289A8E5}"/>
              </a:ext>
            </a:extLst>
          </p:cNvPr>
          <p:cNvSpPr/>
          <p:nvPr/>
        </p:nvSpPr>
        <p:spPr>
          <a:xfrm>
            <a:off x="687344" y="4842828"/>
            <a:ext cx="1735836" cy="155448"/>
          </a:xfrm>
          <a:prstGeom prst="rect">
            <a:avLst/>
          </a:prstGeom>
          <a:noFill/>
          <a:ln/>
        </p:spPr>
        <p:txBody>
          <a:bodyPr wrap="square" lIns="445" tIns="445" rIns="445" bIns="445" rtlCol="0" anchor="ctr">
            <a:normAutofit/>
          </a:bodyPr>
          <a:lstStyle/>
          <a:p>
            <a:pPr marL="0" indent="0" algn="ctr">
              <a:buNone/>
            </a:pPr>
            <a:r>
              <a:rPr lang="en-US" sz="685" b="1">
                <a:solidFill>
                  <a:srgbClr val="18324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SES LHD (943) Other (750)</a:t>
            </a:r>
          </a:p>
        </p:txBody>
      </p:sp>
      <p:sp>
        <p:nvSpPr>
          <p:cNvPr id="47" name="Shape 45">
            <a:extLst>
              <a:ext uri="{FF2B5EF4-FFF2-40B4-BE49-F238E27FC236}">
                <a16:creationId xmlns:a16="http://schemas.microsoft.com/office/drawing/2014/main" id="{6DAC1B36-4338-E15E-BE7E-CC05D950554B}"/>
              </a:ext>
            </a:extLst>
          </p:cNvPr>
          <p:cNvSpPr/>
          <p:nvPr/>
        </p:nvSpPr>
        <p:spPr>
          <a:xfrm>
            <a:off x="8318744" y="859536"/>
            <a:ext cx="1827276" cy="256032"/>
          </a:xfrm>
          <a:prstGeom prst="roundRect">
            <a:avLst>
              <a:gd name="adj" fmla="val 14286"/>
            </a:avLst>
          </a:prstGeom>
          <a:solidFill>
            <a:srgbClr val="12385F"/>
          </a:solidFill>
          <a:ln w="12700">
            <a:solidFill>
              <a:srgbClr val="12385F"/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48" name="Text 46">
            <a:extLst>
              <a:ext uri="{FF2B5EF4-FFF2-40B4-BE49-F238E27FC236}">
                <a16:creationId xmlns:a16="http://schemas.microsoft.com/office/drawing/2014/main" id="{58CC8365-83E0-CE05-9023-C5AB144473DD}"/>
              </a:ext>
            </a:extLst>
          </p:cNvPr>
          <p:cNvSpPr/>
          <p:nvPr/>
        </p:nvSpPr>
        <p:spPr>
          <a:xfrm>
            <a:off x="8355320" y="886968"/>
            <a:ext cx="1754124" cy="182880"/>
          </a:xfrm>
          <a:prstGeom prst="rect">
            <a:avLst/>
          </a:prstGeom>
          <a:noFill/>
          <a:ln/>
        </p:spPr>
        <p:txBody>
          <a:bodyPr wrap="square" lIns="445" tIns="445" rIns="445" bIns="445" rtlCol="0" anchor="ctr">
            <a:normAutofit lnSpcReduction="10000"/>
          </a:bodyPr>
          <a:lstStyle/>
          <a:p>
            <a:pPr marL="0" indent="0" algn="ctr">
              <a:buNone/>
            </a:pPr>
            <a:r>
              <a:rPr lang="en-US" sz="660" b="1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NORTH AND ESTABLISHMENT</a:t>
            </a:r>
          </a:p>
          <a:p>
            <a:pPr marL="0" indent="0" algn="ctr">
              <a:buNone/>
            </a:pPr>
            <a:r>
              <a:rPr lang="en-US" sz="660" b="1">
                <a:solidFill>
                  <a:srgbClr val="FFFFFF"/>
                </a:solidFill>
                <a:latin typeface="Aptos" pitchFamily="34" charset="0"/>
              </a:rPr>
              <a:t>Sydney, Gosford, Port Macquarie</a:t>
            </a:r>
            <a:endParaRPr lang="en-US" sz="660"/>
          </a:p>
        </p:txBody>
      </p:sp>
      <p:sp>
        <p:nvSpPr>
          <p:cNvPr id="49" name="Shape 47">
            <a:extLst>
              <a:ext uri="{FF2B5EF4-FFF2-40B4-BE49-F238E27FC236}">
                <a16:creationId xmlns:a16="http://schemas.microsoft.com/office/drawing/2014/main" id="{BA981FBC-AEC1-9E91-6DB0-1D85896E72FF}"/>
              </a:ext>
            </a:extLst>
          </p:cNvPr>
          <p:cNvSpPr/>
          <p:nvPr/>
        </p:nvSpPr>
        <p:spPr>
          <a:xfrm>
            <a:off x="8337032" y="1398592"/>
            <a:ext cx="1827276" cy="658368"/>
          </a:xfrm>
          <a:prstGeom prst="roundRect">
            <a:avLst>
              <a:gd name="adj" fmla="val 5556"/>
            </a:avLst>
          </a:prstGeom>
          <a:solidFill>
            <a:srgbClr val="EAF4FB"/>
          </a:solidFill>
          <a:ln w="15240">
            <a:solidFill>
              <a:srgbClr val="2D82C7"/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50" name="Text 48">
            <a:extLst>
              <a:ext uri="{FF2B5EF4-FFF2-40B4-BE49-F238E27FC236}">
                <a16:creationId xmlns:a16="http://schemas.microsoft.com/office/drawing/2014/main" id="{8AF7D6C6-8663-2E02-A3AA-63913ADF6333}"/>
              </a:ext>
            </a:extLst>
          </p:cNvPr>
          <p:cNvSpPr/>
          <p:nvPr/>
        </p:nvSpPr>
        <p:spPr>
          <a:xfrm>
            <a:off x="8382752" y="1435168"/>
            <a:ext cx="1735836" cy="128016"/>
          </a:xfrm>
          <a:prstGeom prst="rect">
            <a:avLst/>
          </a:prstGeom>
          <a:solidFill>
            <a:srgbClr val="2D82C7"/>
          </a:solidFill>
          <a:ln/>
        </p:spPr>
        <p:txBody>
          <a:bodyPr wrap="square" lIns="445" tIns="445" rIns="445" bIns="445" rtlCol="0" anchor="ctr">
            <a:normAutofit/>
          </a:bodyPr>
          <a:lstStyle/>
          <a:p>
            <a:pPr marL="0" indent="0" algn="ctr">
              <a:buNone/>
            </a:pPr>
            <a:r>
              <a:rPr lang="en-US" sz="640" b="1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PG 11/12  •  ASSISTANT PUBLIC GUARDIAN</a:t>
            </a:r>
            <a:endParaRPr lang="en-US" sz="640"/>
          </a:p>
        </p:txBody>
      </p:sp>
      <p:sp>
        <p:nvSpPr>
          <p:cNvPr id="51" name="Text 49">
            <a:extLst>
              <a:ext uri="{FF2B5EF4-FFF2-40B4-BE49-F238E27FC236}">
                <a16:creationId xmlns:a16="http://schemas.microsoft.com/office/drawing/2014/main" id="{7C7253D7-85BA-1ED8-BFC4-60C4C9C5B4E9}"/>
              </a:ext>
            </a:extLst>
          </p:cNvPr>
          <p:cNvSpPr/>
          <p:nvPr/>
        </p:nvSpPr>
        <p:spPr>
          <a:xfrm>
            <a:off x="8401040" y="1599760"/>
            <a:ext cx="1699260" cy="228600"/>
          </a:xfrm>
          <a:prstGeom prst="rect">
            <a:avLst/>
          </a:prstGeom>
          <a:noFill/>
          <a:ln/>
        </p:spPr>
        <p:txBody>
          <a:bodyPr wrap="square" lIns="445" tIns="445" rIns="445" bIns="445" rtlCol="0" anchor="ctr">
            <a:normAutofit fontScale="77500" lnSpcReduction="20000"/>
          </a:bodyPr>
          <a:lstStyle/>
          <a:p>
            <a:pPr algn="ctr"/>
            <a:r>
              <a:rPr lang="en-US" sz="800" b="1">
                <a:solidFill>
                  <a:srgbClr val="183247"/>
                </a:solidFill>
                <a:latin typeface="Aptos"/>
                <a:ea typeface="Aptos" pitchFamily="34" charset="-122"/>
                <a:cs typeface="Aptos" pitchFamily="34" charset="-120"/>
              </a:rPr>
              <a:t>PG Operations North </a:t>
            </a:r>
          </a:p>
          <a:p>
            <a:pPr algn="ctr"/>
            <a:r>
              <a:rPr lang="en-US" sz="800" b="1">
                <a:solidFill>
                  <a:srgbClr val="183247"/>
                </a:solidFill>
                <a:latin typeface="Aptos"/>
                <a:ea typeface="Aptos" pitchFamily="34" charset="-122"/>
                <a:cs typeface="Aptos" pitchFamily="34" charset="-120"/>
              </a:rPr>
              <a:t>and Establishment </a:t>
            </a:r>
          </a:p>
          <a:p>
            <a:pPr algn="ctr"/>
            <a:r>
              <a:rPr lang="en-US" sz="800" b="1">
                <a:solidFill>
                  <a:srgbClr val="183247"/>
                </a:solidFill>
                <a:latin typeface="Aptos"/>
                <a:ea typeface="Aptos" pitchFamily="34" charset="-122"/>
                <a:cs typeface="Aptos" pitchFamily="34" charset="-120"/>
              </a:rPr>
              <a:t>1043 files +</a:t>
            </a:r>
            <a:endParaRPr lang="en-US" sz="800">
              <a:latin typeface="Aptos"/>
            </a:endParaRPr>
          </a:p>
        </p:txBody>
      </p:sp>
      <p:sp>
        <p:nvSpPr>
          <p:cNvPr id="52" name="Text 50">
            <a:extLst>
              <a:ext uri="{FF2B5EF4-FFF2-40B4-BE49-F238E27FC236}">
                <a16:creationId xmlns:a16="http://schemas.microsoft.com/office/drawing/2014/main" id="{30EE63AE-64E1-2187-001D-FCC854A53B1E}"/>
              </a:ext>
            </a:extLst>
          </p:cNvPr>
          <p:cNvSpPr/>
          <p:nvPr/>
        </p:nvSpPr>
        <p:spPr>
          <a:xfrm>
            <a:off x="8401040" y="1883224"/>
            <a:ext cx="1699260" cy="118872"/>
          </a:xfrm>
          <a:prstGeom prst="rect">
            <a:avLst/>
          </a:prstGeom>
          <a:noFill/>
          <a:ln/>
        </p:spPr>
        <p:txBody>
          <a:bodyPr wrap="square" lIns="445" tIns="445" rIns="445" bIns="445" rtlCol="0" anchor="ctr">
            <a:normAutofit/>
          </a:bodyPr>
          <a:lstStyle/>
          <a:p>
            <a:pPr marL="0" indent="0" algn="ctr">
              <a:buNone/>
            </a:pPr>
            <a:r>
              <a:rPr lang="en-US" sz="720" b="1">
                <a:solidFill>
                  <a:srgbClr val="2D82C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Vicki Elliott</a:t>
            </a:r>
            <a:endParaRPr lang="en-US" sz="720"/>
          </a:p>
        </p:txBody>
      </p:sp>
      <p:sp>
        <p:nvSpPr>
          <p:cNvPr id="54" name="Shape 52">
            <a:extLst>
              <a:ext uri="{FF2B5EF4-FFF2-40B4-BE49-F238E27FC236}">
                <a16:creationId xmlns:a16="http://schemas.microsoft.com/office/drawing/2014/main" id="{15A803B3-3999-7105-1EE9-EB928C3D6A02}"/>
              </a:ext>
            </a:extLst>
          </p:cNvPr>
          <p:cNvSpPr/>
          <p:nvPr/>
        </p:nvSpPr>
        <p:spPr>
          <a:xfrm>
            <a:off x="8346176" y="2128485"/>
            <a:ext cx="1827276" cy="384048"/>
          </a:xfrm>
          <a:prstGeom prst="roundRect">
            <a:avLst>
              <a:gd name="adj" fmla="val 8333"/>
            </a:avLst>
          </a:prstGeom>
          <a:solidFill>
            <a:srgbClr val="FFFFFF"/>
          </a:solidFill>
          <a:ln w="11430">
            <a:solidFill>
              <a:srgbClr val="2D82C7"/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55" name="Text 53">
            <a:extLst>
              <a:ext uri="{FF2B5EF4-FFF2-40B4-BE49-F238E27FC236}">
                <a16:creationId xmlns:a16="http://schemas.microsoft.com/office/drawing/2014/main" id="{B07D502F-0C59-8755-AC0D-910BE1CEC81B}"/>
              </a:ext>
            </a:extLst>
          </p:cNvPr>
          <p:cNvSpPr/>
          <p:nvPr/>
        </p:nvSpPr>
        <p:spPr>
          <a:xfrm>
            <a:off x="8382752" y="2155917"/>
            <a:ext cx="1754124" cy="91440"/>
          </a:xfrm>
          <a:prstGeom prst="rect">
            <a:avLst/>
          </a:prstGeom>
          <a:noFill/>
          <a:ln/>
        </p:spPr>
        <p:txBody>
          <a:bodyPr wrap="square" lIns="445" tIns="445" rIns="445" bIns="445" rtlCol="0" anchor="ctr">
            <a:normAutofit/>
          </a:bodyPr>
          <a:lstStyle/>
          <a:p>
            <a:pPr algn="ctr"/>
            <a:r>
              <a:rPr lang="en-US" sz="580" b="1">
                <a:solidFill>
                  <a:srgbClr val="2D82C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MGR 9/10  PG North 1 (433 files)</a:t>
            </a:r>
            <a:endParaRPr lang="en-US" sz="580"/>
          </a:p>
        </p:txBody>
      </p:sp>
      <p:sp>
        <p:nvSpPr>
          <p:cNvPr id="56" name="Text 54">
            <a:extLst>
              <a:ext uri="{FF2B5EF4-FFF2-40B4-BE49-F238E27FC236}">
                <a16:creationId xmlns:a16="http://schemas.microsoft.com/office/drawing/2014/main" id="{CFA63664-CA80-D865-5009-9F900DF85941}"/>
              </a:ext>
            </a:extLst>
          </p:cNvPr>
          <p:cNvSpPr/>
          <p:nvPr/>
        </p:nvSpPr>
        <p:spPr>
          <a:xfrm>
            <a:off x="8391896" y="2265645"/>
            <a:ext cx="1735836" cy="118872"/>
          </a:xfrm>
          <a:prstGeom prst="rect">
            <a:avLst/>
          </a:prstGeom>
          <a:noFill/>
          <a:ln/>
        </p:spPr>
        <p:txBody>
          <a:bodyPr wrap="square" lIns="445" tIns="445" rIns="445" bIns="445" rtlCol="0" anchor="ctr">
            <a:normAutofit/>
          </a:bodyPr>
          <a:lstStyle/>
          <a:p>
            <a:pPr marL="0" indent="0" algn="ctr">
              <a:buNone/>
            </a:pPr>
            <a:r>
              <a:rPr lang="en-US" sz="685" b="1">
                <a:solidFill>
                  <a:srgbClr val="18324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NS LHD (323) MNC LHD (110)</a:t>
            </a:r>
            <a:endParaRPr lang="en-US" sz="685"/>
          </a:p>
        </p:txBody>
      </p:sp>
      <p:sp>
        <p:nvSpPr>
          <p:cNvPr id="57" name="Text 55">
            <a:extLst>
              <a:ext uri="{FF2B5EF4-FFF2-40B4-BE49-F238E27FC236}">
                <a16:creationId xmlns:a16="http://schemas.microsoft.com/office/drawing/2014/main" id="{D6287407-BE9C-C1A7-C405-73BBE31BA6C8}"/>
              </a:ext>
            </a:extLst>
          </p:cNvPr>
          <p:cNvSpPr/>
          <p:nvPr/>
        </p:nvSpPr>
        <p:spPr>
          <a:xfrm>
            <a:off x="8391896" y="2393661"/>
            <a:ext cx="1735836" cy="82296"/>
          </a:xfrm>
          <a:prstGeom prst="rect">
            <a:avLst/>
          </a:prstGeom>
          <a:noFill/>
          <a:ln/>
        </p:spPr>
        <p:txBody>
          <a:bodyPr wrap="square" lIns="445" tIns="445" rIns="445" bIns="445" rtlCol="0" anchor="ctr">
            <a:normAutofit fontScale="92500" lnSpcReduction="20000"/>
          </a:bodyPr>
          <a:lstStyle/>
          <a:p>
            <a:pPr marL="0" indent="0" algn="ctr">
              <a:buNone/>
            </a:pPr>
            <a:endParaRPr lang="en-US" sz="600">
              <a:solidFill>
                <a:srgbClr val="2D82C7"/>
              </a:solidFill>
            </a:endParaRPr>
          </a:p>
        </p:txBody>
      </p:sp>
      <p:sp>
        <p:nvSpPr>
          <p:cNvPr id="58" name="Shape 56">
            <a:extLst>
              <a:ext uri="{FF2B5EF4-FFF2-40B4-BE49-F238E27FC236}">
                <a16:creationId xmlns:a16="http://schemas.microsoft.com/office/drawing/2014/main" id="{B430774F-F5B8-C902-36B3-55E71E862FC9}"/>
              </a:ext>
            </a:extLst>
          </p:cNvPr>
          <p:cNvSpPr/>
          <p:nvPr/>
        </p:nvSpPr>
        <p:spPr>
          <a:xfrm>
            <a:off x="8346176" y="2979829"/>
            <a:ext cx="1827276" cy="384048"/>
          </a:xfrm>
          <a:prstGeom prst="roundRect">
            <a:avLst>
              <a:gd name="adj" fmla="val 8333"/>
            </a:avLst>
          </a:prstGeom>
          <a:solidFill>
            <a:srgbClr val="FFF4DA"/>
          </a:solidFill>
          <a:ln w="11430">
            <a:solidFill>
              <a:srgbClr val="D49B22"/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59" name="Text 57">
            <a:extLst>
              <a:ext uri="{FF2B5EF4-FFF2-40B4-BE49-F238E27FC236}">
                <a16:creationId xmlns:a16="http://schemas.microsoft.com/office/drawing/2014/main" id="{CCD72EA4-8BE1-8271-ED55-AC9FBF03C6E7}"/>
              </a:ext>
            </a:extLst>
          </p:cNvPr>
          <p:cNvSpPr/>
          <p:nvPr/>
        </p:nvSpPr>
        <p:spPr>
          <a:xfrm>
            <a:off x="8382751" y="3002689"/>
            <a:ext cx="1754124" cy="91440"/>
          </a:xfrm>
          <a:prstGeom prst="rect">
            <a:avLst/>
          </a:prstGeom>
          <a:noFill/>
          <a:ln/>
        </p:spPr>
        <p:txBody>
          <a:bodyPr wrap="square" lIns="445" tIns="445" rIns="445" bIns="445" rtlCol="0" anchor="ctr">
            <a:normAutofit/>
          </a:bodyPr>
          <a:lstStyle/>
          <a:p>
            <a:pPr algn="ctr"/>
            <a:r>
              <a:rPr lang="en-US" sz="580" b="1">
                <a:solidFill>
                  <a:srgbClr val="D49B22"/>
                </a:solidFill>
                <a:latin typeface="Aptos" pitchFamily="34" charset="0"/>
              </a:rPr>
              <a:t>MGR 9/10 PG Establishment and </a:t>
            </a:r>
            <a:r>
              <a:rPr lang="en-US" sz="580" b="1" err="1">
                <a:solidFill>
                  <a:srgbClr val="D49B22"/>
                </a:solidFill>
                <a:latin typeface="Aptos" pitchFamily="34" charset="0"/>
              </a:rPr>
              <a:t>Finalisation</a:t>
            </a:r>
            <a:endParaRPr lang="en-US" sz="580"/>
          </a:p>
        </p:txBody>
      </p:sp>
      <p:sp>
        <p:nvSpPr>
          <p:cNvPr id="61" name="Text 59">
            <a:extLst>
              <a:ext uri="{FF2B5EF4-FFF2-40B4-BE49-F238E27FC236}">
                <a16:creationId xmlns:a16="http://schemas.microsoft.com/office/drawing/2014/main" id="{34F0B1AF-C8B6-FE9C-CB1C-09F44BCE139D}"/>
              </a:ext>
            </a:extLst>
          </p:cNvPr>
          <p:cNvSpPr/>
          <p:nvPr/>
        </p:nvSpPr>
        <p:spPr>
          <a:xfrm>
            <a:off x="8402055" y="3148993"/>
            <a:ext cx="1735836" cy="82296"/>
          </a:xfrm>
          <a:prstGeom prst="rect">
            <a:avLst/>
          </a:prstGeom>
          <a:noFill/>
          <a:ln/>
        </p:spPr>
        <p:txBody>
          <a:bodyPr wrap="square" lIns="445" tIns="445" rIns="445" bIns="445" rtlCol="0" anchor="ctr">
            <a:normAutofit fontScale="92500" lnSpcReduction="20000"/>
          </a:bodyPr>
          <a:lstStyle/>
          <a:p>
            <a:pPr marL="0" indent="0" algn="ctr">
              <a:buNone/>
            </a:pPr>
            <a:r>
              <a:rPr lang="en-US" sz="600">
                <a:solidFill>
                  <a:srgbClr val="647789"/>
                </a:solidFill>
              </a:rPr>
              <a:t>200+</a:t>
            </a:r>
          </a:p>
        </p:txBody>
      </p:sp>
      <p:sp>
        <p:nvSpPr>
          <p:cNvPr id="69" name="Shape 67">
            <a:extLst>
              <a:ext uri="{FF2B5EF4-FFF2-40B4-BE49-F238E27FC236}">
                <a16:creationId xmlns:a16="http://schemas.microsoft.com/office/drawing/2014/main" id="{A5B43C4E-82BC-3A62-1484-4F8091616F57}"/>
              </a:ext>
            </a:extLst>
          </p:cNvPr>
          <p:cNvSpPr/>
          <p:nvPr/>
        </p:nvSpPr>
        <p:spPr>
          <a:xfrm>
            <a:off x="8364464" y="3968552"/>
            <a:ext cx="1827276" cy="658368"/>
          </a:xfrm>
          <a:prstGeom prst="roundRect">
            <a:avLst>
              <a:gd name="adj" fmla="val 5556"/>
            </a:avLst>
          </a:prstGeom>
          <a:solidFill>
            <a:srgbClr val="E7F6F4"/>
          </a:solidFill>
          <a:ln w="15240">
            <a:solidFill>
              <a:srgbClr val="138A8A"/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70" name="Text 68">
            <a:extLst>
              <a:ext uri="{FF2B5EF4-FFF2-40B4-BE49-F238E27FC236}">
                <a16:creationId xmlns:a16="http://schemas.microsoft.com/office/drawing/2014/main" id="{C6560C4F-B30E-7D01-A2A7-E79FC3BE1928}"/>
              </a:ext>
            </a:extLst>
          </p:cNvPr>
          <p:cNvSpPr/>
          <p:nvPr/>
        </p:nvSpPr>
        <p:spPr>
          <a:xfrm>
            <a:off x="8410184" y="4005128"/>
            <a:ext cx="1735836" cy="128016"/>
          </a:xfrm>
          <a:prstGeom prst="rect">
            <a:avLst/>
          </a:prstGeom>
          <a:solidFill>
            <a:srgbClr val="138A8A"/>
          </a:solidFill>
          <a:ln/>
        </p:spPr>
        <p:txBody>
          <a:bodyPr wrap="square" lIns="445" tIns="445" rIns="445" bIns="445" rtlCol="0" anchor="ctr">
            <a:normAutofit/>
          </a:bodyPr>
          <a:lstStyle/>
          <a:p>
            <a:pPr marL="0" indent="0" algn="ctr">
              <a:buNone/>
            </a:pPr>
            <a:r>
              <a:rPr lang="en-US" sz="640" b="1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EM 11/12  •  SENIOR MANAGER</a:t>
            </a:r>
            <a:endParaRPr lang="en-US" sz="640"/>
          </a:p>
        </p:txBody>
      </p:sp>
      <p:sp>
        <p:nvSpPr>
          <p:cNvPr id="71" name="Text 69">
            <a:extLst>
              <a:ext uri="{FF2B5EF4-FFF2-40B4-BE49-F238E27FC236}">
                <a16:creationId xmlns:a16="http://schemas.microsoft.com/office/drawing/2014/main" id="{755F8BAE-0012-48A9-1C21-92BA8F6D6218}"/>
              </a:ext>
            </a:extLst>
          </p:cNvPr>
          <p:cNvSpPr/>
          <p:nvPr/>
        </p:nvSpPr>
        <p:spPr>
          <a:xfrm>
            <a:off x="8428472" y="4169720"/>
            <a:ext cx="1699260" cy="228600"/>
          </a:xfrm>
          <a:prstGeom prst="rect">
            <a:avLst/>
          </a:prstGeom>
          <a:noFill/>
          <a:ln/>
        </p:spPr>
        <p:txBody>
          <a:bodyPr wrap="square" lIns="445" tIns="445" rIns="445" bIns="445" rtlCol="0" anchor="ctr">
            <a:normAutofit fontScale="92500"/>
          </a:bodyPr>
          <a:lstStyle/>
          <a:p>
            <a:pPr algn="ctr"/>
            <a:r>
              <a:rPr lang="en-US" sz="800" b="1">
                <a:solidFill>
                  <a:srgbClr val="18324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EM Operations North and Establishment</a:t>
            </a:r>
          </a:p>
          <a:p>
            <a:pPr algn="ctr"/>
            <a:r>
              <a:rPr lang="en-US" sz="800" b="1">
                <a:solidFill>
                  <a:srgbClr val="18324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2154 files</a:t>
            </a:r>
            <a:endParaRPr lang="en-US" sz="800"/>
          </a:p>
        </p:txBody>
      </p:sp>
      <p:sp>
        <p:nvSpPr>
          <p:cNvPr id="74" name="Shape 72">
            <a:extLst>
              <a:ext uri="{FF2B5EF4-FFF2-40B4-BE49-F238E27FC236}">
                <a16:creationId xmlns:a16="http://schemas.microsoft.com/office/drawing/2014/main" id="{3B94DE43-0901-75E8-FEDF-F0C7FD6E174B}"/>
              </a:ext>
            </a:extLst>
          </p:cNvPr>
          <p:cNvSpPr/>
          <p:nvPr/>
        </p:nvSpPr>
        <p:spPr>
          <a:xfrm>
            <a:off x="8364464" y="4701024"/>
            <a:ext cx="1827276" cy="420624"/>
          </a:xfrm>
          <a:prstGeom prst="roundRect">
            <a:avLst>
              <a:gd name="adj" fmla="val 7609"/>
            </a:avLst>
          </a:prstGeom>
          <a:solidFill>
            <a:srgbClr val="FFFFFF"/>
          </a:solidFill>
          <a:ln w="11430">
            <a:solidFill>
              <a:srgbClr val="138A8A"/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75" name="Text 73">
            <a:extLst>
              <a:ext uri="{FF2B5EF4-FFF2-40B4-BE49-F238E27FC236}">
                <a16:creationId xmlns:a16="http://schemas.microsoft.com/office/drawing/2014/main" id="{DB318320-3584-A8AD-957C-41ADE7B97ED8}"/>
              </a:ext>
            </a:extLst>
          </p:cNvPr>
          <p:cNvSpPr/>
          <p:nvPr/>
        </p:nvSpPr>
        <p:spPr>
          <a:xfrm>
            <a:off x="8401040" y="4728456"/>
            <a:ext cx="1754124" cy="91440"/>
          </a:xfrm>
          <a:prstGeom prst="rect">
            <a:avLst/>
          </a:prstGeom>
          <a:noFill/>
          <a:ln/>
        </p:spPr>
        <p:txBody>
          <a:bodyPr wrap="square" lIns="445" tIns="445" rIns="445" bIns="445" rtlCol="0" anchor="ctr">
            <a:normAutofit/>
          </a:bodyPr>
          <a:lstStyle/>
          <a:p>
            <a:pPr algn="ctr"/>
            <a:r>
              <a:rPr lang="en-US" sz="580" b="1">
                <a:solidFill>
                  <a:srgbClr val="2D82C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MGR 9/10  EM North 1 (1183 files)</a:t>
            </a:r>
            <a:endParaRPr lang="en-US" sz="580"/>
          </a:p>
        </p:txBody>
      </p:sp>
      <p:sp>
        <p:nvSpPr>
          <p:cNvPr id="76" name="Text 74">
            <a:extLst>
              <a:ext uri="{FF2B5EF4-FFF2-40B4-BE49-F238E27FC236}">
                <a16:creationId xmlns:a16="http://schemas.microsoft.com/office/drawing/2014/main" id="{16684C54-8206-840B-F61A-E9E2557B38BA}"/>
              </a:ext>
            </a:extLst>
          </p:cNvPr>
          <p:cNvSpPr/>
          <p:nvPr/>
        </p:nvSpPr>
        <p:spPr>
          <a:xfrm>
            <a:off x="8410184" y="4838184"/>
            <a:ext cx="1735836" cy="155448"/>
          </a:xfrm>
          <a:prstGeom prst="rect">
            <a:avLst/>
          </a:prstGeom>
          <a:noFill/>
          <a:ln/>
        </p:spPr>
        <p:txBody>
          <a:bodyPr wrap="square" lIns="445" tIns="445" rIns="445" bIns="445" rtlCol="0" anchor="ctr">
            <a:normAutofit/>
          </a:bodyPr>
          <a:lstStyle/>
          <a:p>
            <a:pPr algn="ctr"/>
            <a:r>
              <a:rPr lang="en-US" sz="685" b="1">
                <a:solidFill>
                  <a:srgbClr val="18324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NS LHD (879) MNC LHD (304)</a:t>
            </a:r>
            <a:endParaRPr lang="en-US" sz="685"/>
          </a:p>
        </p:txBody>
      </p:sp>
      <p:sp>
        <p:nvSpPr>
          <p:cNvPr id="78" name="Shape 76">
            <a:extLst>
              <a:ext uri="{FF2B5EF4-FFF2-40B4-BE49-F238E27FC236}">
                <a16:creationId xmlns:a16="http://schemas.microsoft.com/office/drawing/2014/main" id="{4B4117AE-1721-D63A-FDAF-641D28E70641}"/>
              </a:ext>
            </a:extLst>
          </p:cNvPr>
          <p:cNvSpPr/>
          <p:nvPr/>
        </p:nvSpPr>
        <p:spPr>
          <a:xfrm>
            <a:off x="8355319" y="5674051"/>
            <a:ext cx="1827276" cy="420624"/>
          </a:xfrm>
          <a:prstGeom prst="roundRect">
            <a:avLst>
              <a:gd name="adj" fmla="val 7609"/>
            </a:avLst>
          </a:prstGeom>
          <a:solidFill>
            <a:srgbClr val="FFF4DA"/>
          </a:solidFill>
          <a:ln w="11430">
            <a:solidFill>
              <a:srgbClr val="D49B22"/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79" name="Text 77">
            <a:extLst>
              <a:ext uri="{FF2B5EF4-FFF2-40B4-BE49-F238E27FC236}">
                <a16:creationId xmlns:a16="http://schemas.microsoft.com/office/drawing/2014/main" id="{4BD4CB4F-C1AC-1F34-A4C0-1FDA25AF2D35}"/>
              </a:ext>
            </a:extLst>
          </p:cNvPr>
          <p:cNvSpPr/>
          <p:nvPr/>
        </p:nvSpPr>
        <p:spPr>
          <a:xfrm>
            <a:off x="8391895" y="5701483"/>
            <a:ext cx="1754124" cy="91440"/>
          </a:xfrm>
          <a:prstGeom prst="rect">
            <a:avLst/>
          </a:prstGeom>
          <a:noFill/>
          <a:ln/>
        </p:spPr>
        <p:txBody>
          <a:bodyPr wrap="square" lIns="445" tIns="445" rIns="445" bIns="445" rtlCol="0" anchor="ctr">
            <a:normAutofit/>
          </a:bodyPr>
          <a:lstStyle/>
          <a:p>
            <a:pPr algn="ctr"/>
            <a:r>
              <a:rPr lang="en-US" sz="580" b="1">
                <a:solidFill>
                  <a:srgbClr val="D49B22"/>
                </a:solidFill>
                <a:latin typeface="Aptos" pitchFamily="34" charset="0"/>
              </a:rPr>
              <a:t>MGR 9/10 EM Establishment and </a:t>
            </a:r>
            <a:r>
              <a:rPr lang="en-US" sz="580" b="1" err="1">
                <a:solidFill>
                  <a:srgbClr val="D49B22"/>
                </a:solidFill>
                <a:latin typeface="Aptos" pitchFamily="34" charset="0"/>
              </a:rPr>
              <a:t>Finalisation</a:t>
            </a:r>
            <a:endParaRPr lang="en-US" sz="580"/>
          </a:p>
        </p:txBody>
      </p:sp>
      <p:sp>
        <p:nvSpPr>
          <p:cNvPr id="86" name="Shape 84">
            <a:extLst>
              <a:ext uri="{FF2B5EF4-FFF2-40B4-BE49-F238E27FC236}">
                <a16:creationId xmlns:a16="http://schemas.microsoft.com/office/drawing/2014/main" id="{5F183C2E-E934-6F38-0668-8EC75AD1DCDA}"/>
              </a:ext>
            </a:extLst>
          </p:cNvPr>
          <p:cNvSpPr/>
          <p:nvPr/>
        </p:nvSpPr>
        <p:spPr>
          <a:xfrm>
            <a:off x="4471416" y="859536"/>
            <a:ext cx="1827276" cy="256032"/>
          </a:xfrm>
          <a:prstGeom prst="roundRect">
            <a:avLst>
              <a:gd name="adj" fmla="val 14286"/>
            </a:avLst>
          </a:prstGeom>
          <a:solidFill>
            <a:srgbClr val="12385F"/>
          </a:solidFill>
          <a:ln w="12700">
            <a:solidFill>
              <a:srgbClr val="12385F"/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87" name="Text 85">
            <a:extLst>
              <a:ext uri="{FF2B5EF4-FFF2-40B4-BE49-F238E27FC236}">
                <a16:creationId xmlns:a16="http://schemas.microsoft.com/office/drawing/2014/main" id="{44BD4978-8189-4500-E1FF-7E6D3F1B00CF}"/>
              </a:ext>
            </a:extLst>
          </p:cNvPr>
          <p:cNvSpPr/>
          <p:nvPr/>
        </p:nvSpPr>
        <p:spPr>
          <a:xfrm>
            <a:off x="4507992" y="886968"/>
            <a:ext cx="1754124" cy="182880"/>
          </a:xfrm>
          <a:prstGeom prst="rect">
            <a:avLst/>
          </a:prstGeom>
          <a:noFill/>
          <a:ln/>
        </p:spPr>
        <p:txBody>
          <a:bodyPr wrap="square" lIns="445" tIns="445" rIns="445" bIns="445" rtlCol="0" anchor="ctr">
            <a:normAutofit lnSpcReduction="10000"/>
          </a:bodyPr>
          <a:lstStyle/>
          <a:p>
            <a:pPr marL="0" indent="0" algn="ctr">
              <a:buNone/>
            </a:pPr>
            <a:r>
              <a:rPr lang="en-US" sz="650" b="1">
                <a:solidFill>
                  <a:srgbClr val="FFFFFF"/>
                </a:solidFill>
                <a:latin typeface="Aptos"/>
                <a:ea typeface="Aptos" pitchFamily="34" charset="-122"/>
                <a:cs typeface="Aptos" pitchFamily="34" charset="-120"/>
              </a:rPr>
              <a:t>WEST</a:t>
            </a:r>
          </a:p>
          <a:p>
            <a:pPr algn="ctr"/>
            <a:r>
              <a:rPr lang="en-US" sz="650" b="1">
                <a:solidFill>
                  <a:srgbClr val="FFFFFF"/>
                </a:solidFill>
                <a:latin typeface="Aptos"/>
              </a:rPr>
              <a:t>Parramatta, Bathurst, Broken Hill</a:t>
            </a:r>
            <a:endParaRPr lang="en-US" sz="650">
              <a:latin typeface="Aptos"/>
            </a:endParaRPr>
          </a:p>
        </p:txBody>
      </p:sp>
      <p:sp>
        <p:nvSpPr>
          <p:cNvPr id="88" name="Shape 86">
            <a:extLst>
              <a:ext uri="{FF2B5EF4-FFF2-40B4-BE49-F238E27FC236}">
                <a16:creationId xmlns:a16="http://schemas.microsoft.com/office/drawing/2014/main" id="{1B3C4A21-57F6-4AFE-244C-88B0D6354942}"/>
              </a:ext>
            </a:extLst>
          </p:cNvPr>
          <p:cNvSpPr/>
          <p:nvPr/>
        </p:nvSpPr>
        <p:spPr>
          <a:xfrm>
            <a:off x="4489704" y="1398592"/>
            <a:ext cx="1827276" cy="658368"/>
          </a:xfrm>
          <a:prstGeom prst="roundRect">
            <a:avLst>
              <a:gd name="adj" fmla="val 5556"/>
            </a:avLst>
          </a:prstGeom>
          <a:solidFill>
            <a:srgbClr val="EAF4FB"/>
          </a:solidFill>
          <a:ln w="15240">
            <a:solidFill>
              <a:srgbClr val="2D82C7"/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89" name="Text 87">
            <a:extLst>
              <a:ext uri="{FF2B5EF4-FFF2-40B4-BE49-F238E27FC236}">
                <a16:creationId xmlns:a16="http://schemas.microsoft.com/office/drawing/2014/main" id="{3BDF300A-4A47-CEB7-0C35-0B6C7853E99B}"/>
              </a:ext>
            </a:extLst>
          </p:cNvPr>
          <p:cNvSpPr/>
          <p:nvPr/>
        </p:nvSpPr>
        <p:spPr>
          <a:xfrm>
            <a:off x="4535424" y="1435168"/>
            <a:ext cx="1735836" cy="128016"/>
          </a:xfrm>
          <a:prstGeom prst="rect">
            <a:avLst/>
          </a:prstGeom>
          <a:solidFill>
            <a:srgbClr val="2D82C7"/>
          </a:solidFill>
          <a:ln/>
        </p:spPr>
        <p:txBody>
          <a:bodyPr wrap="square" lIns="445" tIns="445" rIns="445" bIns="445" rtlCol="0" anchor="ctr">
            <a:normAutofit/>
          </a:bodyPr>
          <a:lstStyle/>
          <a:p>
            <a:pPr marL="0" indent="0" algn="ctr">
              <a:buNone/>
            </a:pPr>
            <a:r>
              <a:rPr lang="en-US" sz="640" b="1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PG 11/12  •  ASSISTANT PUBLIC GUARDIAN</a:t>
            </a:r>
            <a:endParaRPr lang="en-US" sz="640"/>
          </a:p>
        </p:txBody>
      </p:sp>
      <p:sp>
        <p:nvSpPr>
          <p:cNvPr id="90" name="Text 88">
            <a:extLst>
              <a:ext uri="{FF2B5EF4-FFF2-40B4-BE49-F238E27FC236}">
                <a16:creationId xmlns:a16="http://schemas.microsoft.com/office/drawing/2014/main" id="{FBE8241F-77F0-7EE0-F0C7-C620D1E8F5B7}"/>
              </a:ext>
            </a:extLst>
          </p:cNvPr>
          <p:cNvSpPr/>
          <p:nvPr/>
        </p:nvSpPr>
        <p:spPr>
          <a:xfrm>
            <a:off x="4553712" y="1599760"/>
            <a:ext cx="1699260" cy="228600"/>
          </a:xfrm>
          <a:prstGeom prst="rect">
            <a:avLst/>
          </a:prstGeom>
          <a:noFill/>
          <a:ln/>
        </p:spPr>
        <p:txBody>
          <a:bodyPr wrap="square" lIns="445" tIns="445" rIns="445" bIns="445" rtlCol="0" anchor="ctr">
            <a:normAutofit lnSpcReduction="10000"/>
          </a:bodyPr>
          <a:lstStyle/>
          <a:p>
            <a:pPr algn="ctr"/>
            <a:r>
              <a:rPr lang="en-US" sz="800" b="1">
                <a:solidFill>
                  <a:srgbClr val="18324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PG Operations West </a:t>
            </a:r>
          </a:p>
          <a:p>
            <a:pPr algn="ctr"/>
            <a:r>
              <a:rPr lang="en-US" sz="800" b="1">
                <a:solidFill>
                  <a:srgbClr val="18324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1300 files </a:t>
            </a:r>
            <a:endParaRPr lang="en-US" sz="800"/>
          </a:p>
        </p:txBody>
      </p:sp>
      <p:sp>
        <p:nvSpPr>
          <p:cNvPr id="91" name="Text 89">
            <a:extLst>
              <a:ext uri="{FF2B5EF4-FFF2-40B4-BE49-F238E27FC236}">
                <a16:creationId xmlns:a16="http://schemas.microsoft.com/office/drawing/2014/main" id="{54C56174-DE07-C3D3-6913-450994651437}"/>
              </a:ext>
            </a:extLst>
          </p:cNvPr>
          <p:cNvSpPr/>
          <p:nvPr/>
        </p:nvSpPr>
        <p:spPr>
          <a:xfrm>
            <a:off x="4553712" y="1883224"/>
            <a:ext cx="1699260" cy="118872"/>
          </a:xfrm>
          <a:prstGeom prst="rect">
            <a:avLst/>
          </a:prstGeom>
          <a:noFill/>
          <a:ln/>
        </p:spPr>
        <p:txBody>
          <a:bodyPr wrap="square" lIns="445" tIns="445" rIns="445" bIns="445" rtlCol="0" anchor="ctr">
            <a:normAutofit/>
          </a:bodyPr>
          <a:lstStyle/>
          <a:p>
            <a:pPr marL="0" indent="0" algn="ctr">
              <a:buNone/>
            </a:pPr>
            <a:r>
              <a:rPr lang="en-US" sz="720" b="1">
                <a:solidFill>
                  <a:srgbClr val="2D82C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New – TBC</a:t>
            </a:r>
            <a:endParaRPr lang="en-US" sz="720"/>
          </a:p>
        </p:txBody>
      </p:sp>
      <p:sp>
        <p:nvSpPr>
          <p:cNvPr id="93" name="Shape 91">
            <a:extLst>
              <a:ext uri="{FF2B5EF4-FFF2-40B4-BE49-F238E27FC236}">
                <a16:creationId xmlns:a16="http://schemas.microsoft.com/office/drawing/2014/main" id="{F4F02F37-509F-E50A-F376-BD9FC65983DC}"/>
              </a:ext>
            </a:extLst>
          </p:cNvPr>
          <p:cNvSpPr/>
          <p:nvPr/>
        </p:nvSpPr>
        <p:spPr>
          <a:xfrm>
            <a:off x="4498848" y="2128485"/>
            <a:ext cx="1827276" cy="384048"/>
          </a:xfrm>
          <a:prstGeom prst="roundRect">
            <a:avLst>
              <a:gd name="adj" fmla="val 8333"/>
            </a:avLst>
          </a:prstGeom>
          <a:solidFill>
            <a:srgbClr val="FFFFFF"/>
          </a:solidFill>
          <a:ln w="11430">
            <a:solidFill>
              <a:srgbClr val="2D82C7"/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94" name="Text 92">
            <a:extLst>
              <a:ext uri="{FF2B5EF4-FFF2-40B4-BE49-F238E27FC236}">
                <a16:creationId xmlns:a16="http://schemas.microsoft.com/office/drawing/2014/main" id="{8CEEF257-EAB5-1757-460D-7359B97EBDA4}"/>
              </a:ext>
            </a:extLst>
          </p:cNvPr>
          <p:cNvSpPr/>
          <p:nvPr/>
        </p:nvSpPr>
        <p:spPr>
          <a:xfrm>
            <a:off x="4535424" y="2155917"/>
            <a:ext cx="1754124" cy="91440"/>
          </a:xfrm>
          <a:prstGeom prst="rect">
            <a:avLst/>
          </a:prstGeom>
          <a:noFill/>
          <a:ln/>
        </p:spPr>
        <p:txBody>
          <a:bodyPr wrap="square" lIns="445" tIns="445" rIns="445" bIns="445" rtlCol="0" anchor="ctr">
            <a:normAutofit/>
          </a:bodyPr>
          <a:lstStyle/>
          <a:p>
            <a:pPr algn="ctr"/>
            <a:r>
              <a:rPr lang="en-US" sz="580" b="1">
                <a:solidFill>
                  <a:srgbClr val="2D82C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MGR 9/10  PG West 1 (755 files)</a:t>
            </a:r>
            <a:endParaRPr lang="en-US" sz="580"/>
          </a:p>
        </p:txBody>
      </p:sp>
      <p:sp>
        <p:nvSpPr>
          <p:cNvPr id="95" name="Text 93">
            <a:extLst>
              <a:ext uri="{FF2B5EF4-FFF2-40B4-BE49-F238E27FC236}">
                <a16:creationId xmlns:a16="http://schemas.microsoft.com/office/drawing/2014/main" id="{605C0182-5801-808C-534D-2BA39EBE4169}"/>
              </a:ext>
            </a:extLst>
          </p:cNvPr>
          <p:cNvSpPr/>
          <p:nvPr/>
        </p:nvSpPr>
        <p:spPr>
          <a:xfrm>
            <a:off x="4544568" y="2265645"/>
            <a:ext cx="1735836" cy="118872"/>
          </a:xfrm>
          <a:prstGeom prst="rect">
            <a:avLst/>
          </a:prstGeom>
          <a:noFill/>
          <a:ln/>
        </p:spPr>
        <p:txBody>
          <a:bodyPr wrap="square" lIns="445" tIns="445" rIns="445" bIns="445" rtlCol="0" anchor="ctr">
            <a:normAutofit/>
          </a:bodyPr>
          <a:lstStyle/>
          <a:p>
            <a:pPr marL="0" indent="0" algn="ctr">
              <a:buNone/>
            </a:pPr>
            <a:r>
              <a:rPr lang="en-US" sz="685" b="1">
                <a:solidFill>
                  <a:srgbClr val="18324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WS LHD (755)</a:t>
            </a:r>
            <a:endParaRPr lang="en-US" sz="685"/>
          </a:p>
        </p:txBody>
      </p:sp>
      <p:sp>
        <p:nvSpPr>
          <p:cNvPr id="97" name="Shape 95">
            <a:extLst>
              <a:ext uri="{FF2B5EF4-FFF2-40B4-BE49-F238E27FC236}">
                <a16:creationId xmlns:a16="http://schemas.microsoft.com/office/drawing/2014/main" id="{9F790CEF-2FA7-911C-139F-74520F64285C}"/>
              </a:ext>
            </a:extLst>
          </p:cNvPr>
          <p:cNvSpPr/>
          <p:nvPr/>
        </p:nvSpPr>
        <p:spPr>
          <a:xfrm>
            <a:off x="4498848" y="2562825"/>
            <a:ext cx="1827276" cy="384048"/>
          </a:xfrm>
          <a:prstGeom prst="roundRect">
            <a:avLst>
              <a:gd name="adj" fmla="val 8333"/>
            </a:avLst>
          </a:prstGeom>
          <a:solidFill>
            <a:srgbClr val="FFFFFF"/>
          </a:solidFill>
          <a:ln w="11430">
            <a:solidFill>
              <a:srgbClr val="2D82C7"/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98" name="Text 96">
            <a:extLst>
              <a:ext uri="{FF2B5EF4-FFF2-40B4-BE49-F238E27FC236}">
                <a16:creationId xmlns:a16="http://schemas.microsoft.com/office/drawing/2014/main" id="{E1B1F21D-6223-1544-EEB9-3BAD95718545}"/>
              </a:ext>
            </a:extLst>
          </p:cNvPr>
          <p:cNvSpPr/>
          <p:nvPr/>
        </p:nvSpPr>
        <p:spPr>
          <a:xfrm>
            <a:off x="4535424" y="2590257"/>
            <a:ext cx="1754124" cy="91440"/>
          </a:xfrm>
          <a:prstGeom prst="rect">
            <a:avLst/>
          </a:prstGeom>
          <a:noFill/>
          <a:ln/>
        </p:spPr>
        <p:txBody>
          <a:bodyPr wrap="square" lIns="445" tIns="445" rIns="445" bIns="445" rtlCol="0" anchor="ctr">
            <a:normAutofit/>
          </a:bodyPr>
          <a:lstStyle/>
          <a:p>
            <a:pPr algn="ctr"/>
            <a:r>
              <a:rPr lang="en-US" sz="580" b="1">
                <a:solidFill>
                  <a:srgbClr val="2D82C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MGR 9/10  PG West 2 (545 files)</a:t>
            </a:r>
            <a:endParaRPr lang="en-US" sz="580"/>
          </a:p>
        </p:txBody>
      </p:sp>
      <p:sp>
        <p:nvSpPr>
          <p:cNvPr id="99" name="Text 97">
            <a:extLst>
              <a:ext uri="{FF2B5EF4-FFF2-40B4-BE49-F238E27FC236}">
                <a16:creationId xmlns:a16="http://schemas.microsoft.com/office/drawing/2014/main" id="{38D98B6F-9A5C-CAC0-85F3-7F651273D55A}"/>
              </a:ext>
            </a:extLst>
          </p:cNvPr>
          <p:cNvSpPr/>
          <p:nvPr/>
        </p:nvSpPr>
        <p:spPr>
          <a:xfrm>
            <a:off x="4544568" y="2699985"/>
            <a:ext cx="1735836" cy="118872"/>
          </a:xfrm>
          <a:prstGeom prst="rect">
            <a:avLst/>
          </a:prstGeom>
          <a:noFill/>
          <a:ln/>
        </p:spPr>
        <p:txBody>
          <a:bodyPr wrap="square" lIns="445" tIns="445" rIns="445" bIns="445" rtlCol="0" anchor="ctr">
            <a:noAutofit/>
          </a:bodyPr>
          <a:lstStyle/>
          <a:p>
            <a:pPr marL="0" indent="0" algn="ctr">
              <a:buNone/>
            </a:pPr>
            <a:r>
              <a:rPr lang="en-US" sz="600" b="1">
                <a:solidFill>
                  <a:srgbClr val="18324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NBM LHD (215) WNSW LHD (314) FW LHD (16)</a:t>
            </a:r>
            <a:endParaRPr lang="en-US" sz="600"/>
          </a:p>
        </p:txBody>
      </p:sp>
      <p:sp>
        <p:nvSpPr>
          <p:cNvPr id="100" name="Text 98">
            <a:extLst>
              <a:ext uri="{FF2B5EF4-FFF2-40B4-BE49-F238E27FC236}">
                <a16:creationId xmlns:a16="http://schemas.microsoft.com/office/drawing/2014/main" id="{01CC178F-696B-1A3D-D61C-B1947249581E}"/>
              </a:ext>
            </a:extLst>
          </p:cNvPr>
          <p:cNvSpPr/>
          <p:nvPr/>
        </p:nvSpPr>
        <p:spPr>
          <a:xfrm>
            <a:off x="4553712" y="2818857"/>
            <a:ext cx="1735836" cy="82296"/>
          </a:xfrm>
          <a:prstGeom prst="rect">
            <a:avLst/>
          </a:prstGeom>
          <a:noFill/>
          <a:ln/>
        </p:spPr>
        <p:txBody>
          <a:bodyPr wrap="square" lIns="445" tIns="445" rIns="445" bIns="445" rtlCol="0" anchor="ctr">
            <a:normAutofit fontScale="92500" lnSpcReduction="20000"/>
          </a:bodyPr>
          <a:lstStyle/>
          <a:p>
            <a:pPr marL="0" indent="0" algn="ctr">
              <a:buNone/>
            </a:pPr>
            <a:endParaRPr lang="en-US" sz="600">
              <a:solidFill>
                <a:srgbClr val="2D82C7"/>
              </a:solidFill>
            </a:endParaRPr>
          </a:p>
        </p:txBody>
      </p:sp>
      <p:sp>
        <p:nvSpPr>
          <p:cNvPr id="108" name="Shape 106">
            <a:extLst>
              <a:ext uri="{FF2B5EF4-FFF2-40B4-BE49-F238E27FC236}">
                <a16:creationId xmlns:a16="http://schemas.microsoft.com/office/drawing/2014/main" id="{110CD775-6E4D-CBE4-22CE-4F9FF36FD4FA}"/>
              </a:ext>
            </a:extLst>
          </p:cNvPr>
          <p:cNvSpPr/>
          <p:nvPr/>
        </p:nvSpPr>
        <p:spPr>
          <a:xfrm>
            <a:off x="4467596" y="3977402"/>
            <a:ext cx="1827276" cy="658368"/>
          </a:xfrm>
          <a:prstGeom prst="roundRect">
            <a:avLst>
              <a:gd name="adj" fmla="val 5556"/>
            </a:avLst>
          </a:prstGeom>
          <a:solidFill>
            <a:srgbClr val="E7F6F4"/>
          </a:solidFill>
          <a:ln w="15240">
            <a:solidFill>
              <a:srgbClr val="138A8A"/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109" name="Text 107">
            <a:extLst>
              <a:ext uri="{FF2B5EF4-FFF2-40B4-BE49-F238E27FC236}">
                <a16:creationId xmlns:a16="http://schemas.microsoft.com/office/drawing/2014/main" id="{A65F01B6-3C4C-9937-585C-0F9BCCA914F5}"/>
              </a:ext>
            </a:extLst>
          </p:cNvPr>
          <p:cNvSpPr/>
          <p:nvPr/>
        </p:nvSpPr>
        <p:spPr>
          <a:xfrm>
            <a:off x="4513316" y="4013978"/>
            <a:ext cx="1735836" cy="128016"/>
          </a:xfrm>
          <a:prstGeom prst="rect">
            <a:avLst/>
          </a:prstGeom>
          <a:solidFill>
            <a:srgbClr val="138A8A"/>
          </a:solidFill>
          <a:ln/>
        </p:spPr>
        <p:txBody>
          <a:bodyPr wrap="square" lIns="445" tIns="445" rIns="445" bIns="445" rtlCol="0" anchor="ctr">
            <a:normAutofit/>
          </a:bodyPr>
          <a:lstStyle/>
          <a:p>
            <a:pPr marL="0" indent="0" algn="ctr">
              <a:buNone/>
            </a:pPr>
            <a:r>
              <a:rPr lang="en-US" sz="640" b="1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EM 11/12  •  SENIOR MANAGER</a:t>
            </a:r>
            <a:endParaRPr lang="en-US" sz="640"/>
          </a:p>
        </p:txBody>
      </p:sp>
      <p:sp>
        <p:nvSpPr>
          <p:cNvPr id="110" name="Text 108">
            <a:extLst>
              <a:ext uri="{FF2B5EF4-FFF2-40B4-BE49-F238E27FC236}">
                <a16:creationId xmlns:a16="http://schemas.microsoft.com/office/drawing/2014/main" id="{5B564241-F746-735E-8C67-71D65997627A}"/>
              </a:ext>
            </a:extLst>
          </p:cNvPr>
          <p:cNvSpPr/>
          <p:nvPr/>
        </p:nvSpPr>
        <p:spPr>
          <a:xfrm>
            <a:off x="4531604" y="4178570"/>
            <a:ext cx="1699260" cy="228600"/>
          </a:xfrm>
          <a:prstGeom prst="rect">
            <a:avLst/>
          </a:prstGeom>
          <a:noFill/>
          <a:ln/>
        </p:spPr>
        <p:txBody>
          <a:bodyPr wrap="square" lIns="445" tIns="445" rIns="445" bIns="445" rtlCol="0" anchor="ctr">
            <a:normAutofit lnSpcReduction="10000"/>
          </a:bodyPr>
          <a:lstStyle/>
          <a:p>
            <a:pPr algn="ctr"/>
            <a:r>
              <a:rPr lang="en-US" sz="800" b="1">
                <a:solidFill>
                  <a:srgbClr val="18324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EM Operations West</a:t>
            </a:r>
          </a:p>
          <a:p>
            <a:pPr algn="ctr"/>
            <a:r>
              <a:rPr lang="en-US" sz="800" b="1">
                <a:solidFill>
                  <a:srgbClr val="18324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3033 files</a:t>
            </a:r>
            <a:endParaRPr lang="en-US" sz="800"/>
          </a:p>
        </p:txBody>
      </p:sp>
      <p:sp>
        <p:nvSpPr>
          <p:cNvPr id="111" name="Text 109">
            <a:extLst>
              <a:ext uri="{FF2B5EF4-FFF2-40B4-BE49-F238E27FC236}">
                <a16:creationId xmlns:a16="http://schemas.microsoft.com/office/drawing/2014/main" id="{F7D64ED6-06D0-84C0-3F74-F7E93BC9E413}"/>
              </a:ext>
            </a:extLst>
          </p:cNvPr>
          <p:cNvSpPr/>
          <p:nvPr/>
        </p:nvSpPr>
        <p:spPr>
          <a:xfrm>
            <a:off x="4531604" y="4462034"/>
            <a:ext cx="1699260" cy="118872"/>
          </a:xfrm>
          <a:prstGeom prst="rect">
            <a:avLst/>
          </a:prstGeom>
          <a:noFill/>
          <a:ln/>
        </p:spPr>
        <p:txBody>
          <a:bodyPr wrap="square" lIns="445" tIns="445" rIns="445" bIns="445" rtlCol="0" anchor="ctr">
            <a:normAutofit/>
          </a:bodyPr>
          <a:lstStyle/>
          <a:p>
            <a:pPr algn="ctr"/>
            <a:endParaRPr lang="en-US" sz="700" b="1">
              <a:solidFill>
                <a:srgbClr val="138A8A"/>
              </a:solidFill>
            </a:endParaRPr>
          </a:p>
        </p:txBody>
      </p:sp>
      <p:sp>
        <p:nvSpPr>
          <p:cNvPr id="113" name="Shape 111">
            <a:extLst>
              <a:ext uri="{FF2B5EF4-FFF2-40B4-BE49-F238E27FC236}">
                <a16:creationId xmlns:a16="http://schemas.microsoft.com/office/drawing/2014/main" id="{95402B2B-10FE-B76C-CC9C-27303362BB2F}"/>
              </a:ext>
            </a:extLst>
          </p:cNvPr>
          <p:cNvSpPr/>
          <p:nvPr/>
        </p:nvSpPr>
        <p:spPr>
          <a:xfrm>
            <a:off x="4467596" y="4715899"/>
            <a:ext cx="1827276" cy="420624"/>
          </a:xfrm>
          <a:prstGeom prst="roundRect">
            <a:avLst>
              <a:gd name="adj" fmla="val 7609"/>
            </a:avLst>
          </a:prstGeom>
          <a:solidFill>
            <a:srgbClr val="FFFFFF"/>
          </a:solidFill>
          <a:ln w="11430">
            <a:solidFill>
              <a:srgbClr val="138A8A"/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114" name="Text 112">
            <a:extLst>
              <a:ext uri="{FF2B5EF4-FFF2-40B4-BE49-F238E27FC236}">
                <a16:creationId xmlns:a16="http://schemas.microsoft.com/office/drawing/2014/main" id="{5B8B84AA-66C2-2D01-0B8B-9253BD18F1E8}"/>
              </a:ext>
            </a:extLst>
          </p:cNvPr>
          <p:cNvSpPr/>
          <p:nvPr/>
        </p:nvSpPr>
        <p:spPr>
          <a:xfrm>
            <a:off x="4504172" y="4743331"/>
            <a:ext cx="1754124" cy="91440"/>
          </a:xfrm>
          <a:prstGeom prst="rect">
            <a:avLst/>
          </a:prstGeom>
          <a:noFill/>
          <a:ln/>
        </p:spPr>
        <p:txBody>
          <a:bodyPr wrap="square" lIns="445" tIns="445" rIns="445" bIns="445" rtlCol="0" anchor="ctr">
            <a:normAutofit/>
          </a:bodyPr>
          <a:lstStyle/>
          <a:p>
            <a:pPr marL="0" indent="0" algn="ctr">
              <a:buNone/>
            </a:pPr>
            <a:r>
              <a:rPr lang="en-US" sz="580" b="1">
                <a:solidFill>
                  <a:srgbClr val="138A8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MGR 9/10  EM West 1 (1773 files)</a:t>
            </a:r>
          </a:p>
        </p:txBody>
      </p:sp>
      <p:sp>
        <p:nvSpPr>
          <p:cNvPr id="115" name="Text 113">
            <a:extLst>
              <a:ext uri="{FF2B5EF4-FFF2-40B4-BE49-F238E27FC236}">
                <a16:creationId xmlns:a16="http://schemas.microsoft.com/office/drawing/2014/main" id="{BA0DB1C8-F4A7-C2A1-C3B4-6F9F704753C8}"/>
              </a:ext>
            </a:extLst>
          </p:cNvPr>
          <p:cNvSpPr/>
          <p:nvPr/>
        </p:nvSpPr>
        <p:spPr>
          <a:xfrm>
            <a:off x="4513316" y="4853059"/>
            <a:ext cx="1735836" cy="155448"/>
          </a:xfrm>
          <a:prstGeom prst="rect">
            <a:avLst/>
          </a:prstGeom>
          <a:noFill/>
          <a:ln/>
        </p:spPr>
        <p:txBody>
          <a:bodyPr wrap="square" lIns="445" tIns="445" rIns="445" bIns="445" rtlCol="0" anchor="ctr">
            <a:normAutofit/>
          </a:bodyPr>
          <a:lstStyle/>
          <a:p>
            <a:pPr marL="0" indent="0" algn="ctr">
              <a:buNone/>
            </a:pPr>
            <a:r>
              <a:rPr lang="en-US" sz="685" b="1">
                <a:solidFill>
                  <a:srgbClr val="18324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WS LHD (1773)</a:t>
            </a:r>
            <a:endParaRPr lang="en-US" sz="685"/>
          </a:p>
        </p:txBody>
      </p:sp>
      <p:sp>
        <p:nvSpPr>
          <p:cNvPr id="116" name="Text 114">
            <a:extLst>
              <a:ext uri="{FF2B5EF4-FFF2-40B4-BE49-F238E27FC236}">
                <a16:creationId xmlns:a16="http://schemas.microsoft.com/office/drawing/2014/main" id="{149A0E94-B2E2-EFE9-F562-50BD97CDC55F}"/>
              </a:ext>
            </a:extLst>
          </p:cNvPr>
          <p:cNvSpPr/>
          <p:nvPr/>
        </p:nvSpPr>
        <p:spPr>
          <a:xfrm>
            <a:off x="4513316" y="5017651"/>
            <a:ext cx="1735836" cy="82296"/>
          </a:xfrm>
          <a:prstGeom prst="rect">
            <a:avLst/>
          </a:prstGeom>
          <a:noFill/>
          <a:ln/>
        </p:spPr>
        <p:txBody>
          <a:bodyPr wrap="square" lIns="445" tIns="445" rIns="445" bIns="445" rtlCol="0" anchor="ctr">
            <a:normAutofit fontScale="92500" lnSpcReduction="20000"/>
          </a:bodyPr>
          <a:lstStyle/>
          <a:p>
            <a:pPr algn="ctr"/>
            <a:endParaRPr lang="en-US" sz="600">
              <a:solidFill>
                <a:srgbClr val="138A8A"/>
              </a:solidFill>
            </a:endParaRPr>
          </a:p>
        </p:txBody>
      </p:sp>
      <p:sp>
        <p:nvSpPr>
          <p:cNvPr id="117" name="Shape 115">
            <a:extLst>
              <a:ext uri="{FF2B5EF4-FFF2-40B4-BE49-F238E27FC236}">
                <a16:creationId xmlns:a16="http://schemas.microsoft.com/office/drawing/2014/main" id="{D957867D-CBD8-8F57-8EB0-1D78FD19AF66}"/>
              </a:ext>
            </a:extLst>
          </p:cNvPr>
          <p:cNvSpPr/>
          <p:nvPr/>
        </p:nvSpPr>
        <p:spPr>
          <a:xfrm>
            <a:off x="4467596" y="5205103"/>
            <a:ext cx="1827276" cy="420624"/>
          </a:xfrm>
          <a:prstGeom prst="roundRect">
            <a:avLst>
              <a:gd name="adj" fmla="val 7609"/>
            </a:avLst>
          </a:prstGeom>
          <a:solidFill>
            <a:srgbClr val="FFFFFF"/>
          </a:solidFill>
          <a:ln w="11430">
            <a:solidFill>
              <a:srgbClr val="138A8A"/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118" name="Text 116">
            <a:extLst>
              <a:ext uri="{FF2B5EF4-FFF2-40B4-BE49-F238E27FC236}">
                <a16:creationId xmlns:a16="http://schemas.microsoft.com/office/drawing/2014/main" id="{E1DB73F7-6709-5B40-187D-421605980AB8}"/>
              </a:ext>
            </a:extLst>
          </p:cNvPr>
          <p:cNvSpPr/>
          <p:nvPr/>
        </p:nvSpPr>
        <p:spPr>
          <a:xfrm>
            <a:off x="4504172" y="5232535"/>
            <a:ext cx="1754124" cy="91440"/>
          </a:xfrm>
          <a:prstGeom prst="rect">
            <a:avLst/>
          </a:prstGeom>
          <a:noFill/>
          <a:ln/>
        </p:spPr>
        <p:txBody>
          <a:bodyPr wrap="square" lIns="445" tIns="445" rIns="445" bIns="445" rtlCol="0" anchor="ctr">
            <a:normAutofit/>
          </a:bodyPr>
          <a:lstStyle/>
          <a:p>
            <a:pPr marL="0" indent="0" algn="ctr">
              <a:buNone/>
            </a:pPr>
            <a:r>
              <a:rPr lang="en-US" sz="580" b="1">
                <a:solidFill>
                  <a:srgbClr val="138A8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MGR 9/10  EM West 2 (1260 files)</a:t>
            </a:r>
          </a:p>
        </p:txBody>
      </p:sp>
      <p:sp>
        <p:nvSpPr>
          <p:cNvPr id="119" name="Text 117">
            <a:extLst>
              <a:ext uri="{FF2B5EF4-FFF2-40B4-BE49-F238E27FC236}">
                <a16:creationId xmlns:a16="http://schemas.microsoft.com/office/drawing/2014/main" id="{5CDF92E1-F986-15D7-14A4-9F1186A3E46C}"/>
              </a:ext>
            </a:extLst>
          </p:cNvPr>
          <p:cNvSpPr/>
          <p:nvPr/>
        </p:nvSpPr>
        <p:spPr>
          <a:xfrm>
            <a:off x="4513316" y="5342263"/>
            <a:ext cx="1735836" cy="155448"/>
          </a:xfrm>
          <a:prstGeom prst="rect">
            <a:avLst/>
          </a:prstGeom>
          <a:noFill/>
          <a:ln/>
        </p:spPr>
        <p:txBody>
          <a:bodyPr wrap="square" lIns="445" tIns="445" rIns="445" bIns="445" rtlCol="0" anchor="ctr">
            <a:normAutofit fontScale="92500"/>
          </a:bodyPr>
          <a:lstStyle/>
          <a:p>
            <a:pPr algn="ctr"/>
            <a:r>
              <a:rPr lang="en-US" sz="700" b="1">
                <a:solidFill>
                  <a:srgbClr val="18324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NBM LHD (538) WNSW LHD (680) FW LHD (42)</a:t>
            </a:r>
            <a:endParaRPr lang="en-US" sz="700"/>
          </a:p>
        </p:txBody>
      </p:sp>
      <p:sp>
        <p:nvSpPr>
          <p:cNvPr id="125" name="Shape 123">
            <a:extLst>
              <a:ext uri="{FF2B5EF4-FFF2-40B4-BE49-F238E27FC236}">
                <a16:creationId xmlns:a16="http://schemas.microsoft.com/office/drawing/2014/main" id="{B8CED277-448D-C893-2D9A-C6C4D02253DB}"/>
              </a:ext>
            </a:extLst>
          </p:cNvPr>
          <p:cNvSpPr/>
          <p:nvPr/>
        </p:nvSpPr>
        <p:spPr>
          <a:xfrm>
            <a:off x="2552231" y="867291"/>
            <a:ext cx="1827276" cy="256032"/>
          </a:xfrm>
          <a:prstGeom prst="roundRect">
            <a:avLst>
              <a:gd name="adj" fmla="val 14286"/>
            </a:avLst>
          </a:prstGeom>
          <a:solidFill>
            <a:srgbClr val="12385F"/>
          </a:solidFill>
          <a:ln w="12700">
            <a:solidFill>
              <a:srgbClr val="12385F"/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126" name="Text 124">
            <a:extLst>
              <a:ext uri="{FF2B5EF4-FFF2-40B4-BE49-F238E27FC236}">
                <a16:creationId xmlns:a16="http://schemas.microsoft.com/office/drawing/2014/main" id="{04E96D53-4869-7A21-EDEF-73F40C41C9DE}"/>
              </a:ext>
            </a:extLst>
          </p:cNvPr>
          <p:cNvSpPr/>
          <p:nvPr/>
        </p:nvSpPr>
        <p:spPr>
          <a:xfrm>
            <a:off x="2588807" y="894723"/>
            <a:ext cx="1754124" cy="182880"/>
          </a:xfrm>
          <a:prstGeom prst="rect">
            <a:avLst/>
          </a:prstGeom>
          <a:noFill/>
          <a:ln/>
        </p:spPr>
        <p:txBody>
          <a:bodyPr wrap="square" lIns="445" tIns="445" rIns="445" bIns="445" rtlCol="0" anchor="ctr">
            <a:normAutofit lnSpcReduction="10000"/>
          </a:bodyPr>
          <a:lstStyle/>
          <a:p>
            <a:pPr marL="0" indent="0" algn="ctr">
              <a:buNone/>
            </a:pPr>
            <a:r>
              <a:rPr lang="en-US" sz="650" b="1">
                <a:solidFill>
                  <a:srgbClr val="FFFFFF"/>
                </a:solidFill>
                <a:latin typeface="Aptos"/>
                <a:ea typeface="Aptos" pitchFamily="34" charset="-122"/>
                <a:cs typeface="Aptos" pitchFamily="34" charset="-120"/>
              </a:rPr>
              <a:t>SOUTH WEST</a:t>
            </a:r>
          </a:p>
          <a:p>
            <a:pPr algn="ctr"/>
            <a:r>
              <a:rPr lang="en-US" sz="650" b="1">
                <a:solidFill>
                  <a:srgbClr val="FFFFFF"/>
                </a:solidFill>
                <a:latin typeface="Aptos"/>
              </a:rPr>
              <a:t>Sydney, Liverpool, Campbelltown</a:t>
            </a:r>
            <a:endParaRPr lang="en-US" sz="650">
              <a:latin typeface="Aptos"/>
            </a:endParaRPr>
          </a:p>
        </p:txBody>
      </p:sp>
      <p:sp>
        <p:nvSpPr>
          <p:cNvPr id="127" name="Shape 125">
            <a:extLst>
              <a:ext uri="{FF2B5EF4-FFF2-40B4-BE49-F238E27FC236}">
                <a16:creationId xmlns:a16="http://schemas.microsoft.com/office/drawing/2014/main" id="{387DBF40-2365-8B6C-BEB5-3F9341D831B7}"/>
              </a:ext>
            </a:extLst>
          </p:cNvPr>
          <p:cNvSpPr/>
          <p:nvPr/>
        </p:nvSpPr>
        <p:spPr>
          <a:xfrm>
            <a:off x="2570519" y="1406347"/>
            <a:ext cx="1827276" cy="658368"/>
          </a:xfrm>
          <a:prstGeom prst="roundRect">
            <a:avLst>
              <a:gd name="adj" fmla="val 5556"/>
            </a:avLst>
          </a:prstGeom>
          <a:solidFill>
            <a:srgbClr val="EAF4FB"/>
          </a:solidFill>
          <a:ln w="15240">
            <a:solidFill>
              <a:srgbClr val="2D82C7"/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128" name="Text 126">
            <a:extLst>
              <a:ext uri="{FF2B5EF4-FFF2-40B4-BE49-F238E27FC236}">
                <a16:creationId xmlns:a16="http://schemas.microsoft.com/office/drawing/2014/main" id="{E7955D95-B378-F695-BED9-D851349F9EB7}"/>
              </a:ext>
            </a:extLst>
          </p:cNvPr>
          <p:cNvSpPr/>
          <p:nvPr/>
        </p:nvSpPr>
        <p:spPr>
          <a:xfrm>
            <a:off x="2616239" y="1442923"/>
            <a:ext cx="1735836" cy="128016"/>
          </a:xfrm>
          <a:prstGeom prst="rect">
            <a:avLst/>
          </a:prstGeom>
          <a:solidFill>
            <a:srgbClr val="2D82C7"/>
          </a:solidFill>
          <a:ln/>
        </p:spPr>
        <p:txBody>
          <a:bodyPr wrap="square" lIns="445" tIns="445" rIns="445" bIns="445" rtlCol="0" anchor="ctr">
            <a:normAutofit/>
          </a:bodyPr>
          <a:lstStyle/>
          <a:p>
            <a:pPr marL="0" indent="0" algn="ctr">
              <a:buNone/>
            </a:pPr>
            <a:r>
              <a:rPr lang="en-US" sz="640" b="1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PG 11/12  •  ASSISTANT PUBLIC GUARDIAN</a:t>
            </a:r>
            <a:endParaRPr lang="en-US" sz="640"/>
          </a:p>
        </p:txBody>
      </p:sp>
      <p:sp>
        <p:nvSpPr>
          <p:cNvPr id="129" name="Text 127">
            <a:extLst>
              <a:ext uri="{FF2B5EF4-FFF2-40B4-BE49-F238E27FC236}">
                <a16:creationId xmlns:a16="http://schemas.microsoft.com/office/drawing/2014/main" id="{6D3984AF-8363-3F39-B0D6-5E9D427F9A1F}"/>
              </a:ext>
            </a:extLst>
          </p:cNvPr>
          <p:cNvSpPr/>
          <p:nvPr/>
        </p:nvSpPr>
        <p:spPr>
          <a:xfrm>
            <a:off x="2634527" y="1607515"/>
            <a:ext cx="1699260" cy="228600"/>
          </a:xfrm>
          <a:prstGeom prst="rect">
            <a:avLst/>
          </a:prstGeom>
          <a:noFill/>
          <a:ln/>
        </p:spPr>
        <p:txBody>
          <a:bodyPr wrap="square" lIns="445" tIns="445" rIns="445" bIns="445" rtlCol="0" anchor="ctr">
            <a:normAutofit lnSpcReduction="10000"/>
          </a:bodyPr>
          <a:lstStyle/>
          <a:p>
            <a:pPr algn="ctr"/>
            <a:r>
              <a:rPr lang="en-US" sz="800" b="1">
                <a:solidFill>
                  <a:srgbClr val="18324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PG Operations South West</a:t>
            </a:r>
          </a:p>
          <a:p>
            <a:pPr algn="ctr"/>
            <a:r>
              <a:rPr lang="en-US" sz="800" b="1">
                <a:solidFill>
                  <a:srgbClr val="183247"/>
                </a:solidFill>
                <a:latin typeface="Aptos" pitchFamily="34" charset="0"/>
              </a:rPr>
              <a:t>1230 files</a:t>
            </a:r>
            <a:endParaRPr lang="en-US" sz="800"/>
          </a:p>
        </p:txBody>
      </p:sp>
      <p:sp>
        <p:nvSpPr>
          <p:cNvPr id="130" name="Text 128">
            <a:extLst>
              <a:ext uri="{FF2B5EF4-FFF2-40B4-BE49-F238E27FC236}">
                <a16:creationId xmlns:a16="http://schemas.microsoft.com/office/drawing/2014/main" id="{D2A00A6B-BF88-5669-1C7A-604D2CF42394}"/>
              </a:ext>
            </a:extLst>
          </p:cNvPr>
          <p:cNvSpPr/>
          <p:nvPr/>
        </p:nvSpPr>
        <p:spPr>
          <a:xfrm>
            <a:off x="2634527" y="1890979"/>
            <a:ext cx="1699260" cy="118872"/>
          </a:xfrm>
          <a:prstGeom prst="rect">
            <a:avLst/>
          </a:prstGeom>
          <a:noFill/>
          <a:ln/>
        </p:spPr>
        <p:txBody>
          <a:bodyPr wrap="square" lIns="445" tIns="445" rIns="445" bIns="445" rtlCol="0" anchor="ctr">
            <a:normAutofit/>
          </a:bodyPr>
          <a:lstStyle/>
          <a:p>
            <a:pPr marL="0" indent="0" algn="ctr">
              <a:buNone/>
            </a:pPr>
            <a:r>
              <a:rPr lang="en-US" sz="720" b="1">
                <a:solidFill>
                  <a:srgbClr val="2D82C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Tim O’Connor</a:t>
            </a:r>
            <a:endParaRPr lang="en-US" sz="720"/>
          </a:p>
        </p:txBody>
      </p:sp>
      <p:sp>
        <p:nvSpPr>
          <p:cNvPr id="132" name="Shape 130">
            <a:extLst>
              <a:ext uri="{FF2B5EF4-FFF2-40B4-BE49-F238E27FC236}">
                <a16:creationId xmlns:a16="http://schemas.microsoft.com/office/drawing/2014/main" id="{6E4C0191-74DD-D5C9-E201-756A97326CB8}"/>
              </a:ext>
            </a:extLst>
          </p:cNvPr>
          <p:cNvSpPr/>
          <p:nvPr/>
        </p:nvSpPr>
        <p:spPr>
          <a:xfrm>
            <a:off x="2579663" y="2136240"/>
            <a:ext cx="1827276" cy="384048"/>
          </a:xfrm>
          <a:prstGeom prst="roundRect">
            <a:avLst>
              <a:gd name="adj" fmla="val 8333"/>
            </a:avLst>
          </a:prstGeom>
          <a:solidFill>
            <a:srgbClr val="FFFFFF"/>
          </a:solidFill>
          <a:ln w="11430">
            <a:solidFill>
              <a:srgbClr val="2D82C7"/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133" name="Text 131">
            <a:extLst>
              <a:ext uri="{FF2B5EF4-FFF2-40B4-BE49-F238E27FC236}">
                <a16:creationId xmlns:a16="http://schemas.microsoft.com/office/drawing/2014/main" id="{C9838CB3-39C6-5C80-9CF8-9336CC614764}"/>
              </a:ext>
            </a:extLst>
          </p:cNvPr>
          <p:cNvSpPr/>
          <p:nvPr/>
        </p:nvSpPr>
        <p:spPr>
          <a:xfrm>
            <a:off x="2616239" y="2163672"/>
            <a:ext cx="1754124" cy="91440"/>
          </a:xfrm>
          <a:prstGeom prst="rect">
            <a:avLst/>
          </a:prstGeom>
          <a:noFill/>
          <a:ln/>
        </p:spPr>
        <p:txBody>
          <a:bodyPr wrap="square" lIns="445" tIns="445" rIns="445" bIns="445" rtlCol="0" anchor="ctr">
            <a:normAutofit/>
          </a:bodyPr>
          <a:lstStyle/>
          <a:p>
            <a:pPr algn="ctr"/>
            <a:r>
              <a:rPr lang="en-US" sz="580" b="1">
                <a:solidFill>
                  <a:srgbClr val="2D82C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MGR 9/10  PG South West 1 (741 files)</a:t>
            </a:r>
            <a:endParaRPr lang="en-US" sz="580"/>
          </a:p>
        </p:txBody>
      </p:sp>
      <p:sp>
        <p:nvSpPr>
          <p:cNvPr id="134" name="Text 132">
            <a:extLst>
              <a:ext uri="{FF2B5EF4-FFF2-40B4-BE49-F238E27FC236}">
                <a16:creationId xmlns:a16="http://schemas.microsoft.com/office/drawing/2014/main" id="{E4D9BBAB-950A-0CA1-9005-A1847F39E4F7}"/>
              </a:ext>
            </a:extLst>
          </p:cNvPr>
          <p:cNvSpPr/>
          <p:nvPr/>
        </p:nvSpPr>
        <p:spPr>
          <a:xfrm>
            <a:off x="2625383" y="2273400"/>
            <a:ext cx="1735836" cy="118872"/>
          </a:xfrm>
          <a:prstGeom prst="rect">
            <a:avLst/>
          </a:prstGeom>
          <a:noFill/>
          <a:ln/>
        </p:spPr>
        <p:txBody>
          <a:bodyPr wrap="square" lIns="445" tIns="445" rIns="445" bIns="445" rtlCol="0" anchor="ctr">
            <a:normAutofit/>
          </a:bodyPr>
          <a:lstStyle/>
          <a:p>
            <a:pPr marL="0" indent="0" algn="ctr">
              <a:buNone/>
            </a:pPr>
            <a:r>
              <a:rPr lang="en-US" sz="685" b="1">
                <a:solidFill>
                  <a:srgbClr val="18324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SWS LHD (741)</a:t>
            </a:r>
            <a:endParaRPr lang="en-US" sz="685"/>
          </a:p>
        </p:txBody>
      </p:sp>
      <p:sp>
        <p:nvSpPr>
          <p:cNvPr id="135" name="Text 133">
            <a:extLst>
              <a:ext uri="{FF2B5EF4-FFF2-40B4-BE49-F238E27FC236}">
                <a16:creationId xmlns:a16="http://schemas.microsoft.com/office/drawing/2014/main" id="{0A693DBC-87AC-A7C4-F468-5D043294DC12}"/>
              </a:ext>
            </a:extLst>
          </p:cNvPr>
          <p:cNvSpPr/>
          <p:nvPr/>
        </p:nvSpPr>
        <p:spPr>
          <a:xfrm>
            <a:off x="2625383" y="2401416"/>
            <a:ext cx="1735836" cy="82296"/>
          </a:xfrm>
          <a:prstGeom prst="rect">
            <a:avLst/>
          </a:prstGeom>
          <a:noFill/>
          <a:ln/>
        </p:spPr>
        <p:txBody>
          <a:bodyPr wrap="square" lIns="445" tIns="445" rIns="445" bIns="445" rtlCol="0" anchor="ctr">
            <a:normAutofit fontScale="92500" lnSpcReduction="20000"/>
          </a:bodyPr>
          <a:lstStyle/>
          <a:p>
            <a:pPr marL="0" indent="0" algn="ctr">
              <a:buNone/>
            </a:pPr>
            <a:endParaRPr lang="en-US" sz="600">
              <a:solidFill>
                <a:srgbClr val="2D82C7"/>
              </a:solidFill>
            </a:endParaRPr>
          </a:p>
        </p:txBody>
      </p:sp>
      <p:sp>
        <p:nvSpPr>
          <p:cNvPr id="136" name="Shape 134">
            <a:extLst>
              <a:ext uri="{FF2B5EF4-FFF2-40B4-BE49-F238E27FC236}">
                <a16:creationId xmlns:a16="http://schemas.microsoft.com/office/drawing/2014/main" id="{BA22C443-A5E4-0F02-DC20-872BCAC30E2D}"/>
              </a:ext>
            </a:extLst>
          </p:cNvPr>
          <p:cNvSpPr/>
          <p:nvPr/>
        </p:nvSpPr>
        <p:spPr>
          <a:xfrm>
            <a:off x="2576312" y="2574300"/>
            <a:ext cx="1827276" cy="384048"/>
          </a:xfrm>
          <a:prstGeom prst="roundRect">
            <a:avLst>
              <a:gd name="adj" fmla="val 8333"/>
            </a:avLst>
          </a:prstGeom>
          <a:solidFill>
            <a:srgbClr val="FFFFFF"/>
          </a:solidFill>
          <a:ln w="11430">
            <a:solidFill>
              <a:srgbClr val="2D82C7"/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137" name="Text 135">
            <a:extLst>
              <a:ext uri="{FF2B5EF4-FFF2-40B4-BE49-F238E27FC236}">
                <a16:creationId xmlns:a16="http://schemas.microsoft.com/office/drawing/2014/main" id="{18AB39E1-C01B-F5BC-44E3-A469EBC98C26}"/>
              </a:ext>
            </a:extLst>
          </p:cNvPr>
          <p:cNvSpPr/>
          <p:nvPr/>
        </p:nvSpPr>
        <p:spPr>
          <a:xfrm>
            <a:off x="2616239" y="2598012"/>
            <a:ext cx="1754124" cy="91440"/>
          </a:xfrm>
          <a:prstGeom prst="rect">
            <a:avLst/>
          </a:prstGeom>
          <a:noFill/>
          <a:ln/>
        </p:spPr>
        <p:txBody>
          <a:bodyPr wrap="square" lIns="445" tIns="445" rIns="445" bIns="445" rtlCol="0" anchor="ctr">
            <a:normAutofit/>
          </a:bodyPr>
          <a:lstStyle/>
          <a:p>
            <a:pPr algn="ctr"/>
            <a:r>
              <a:rPr lang="en-US" sz="580" b="1">
                <a:solidFill>
                  <a:srgbClr val="2D82C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MGR 9/10  PG South West 2 (489 files)</a:t>
            </a:r>
            <a:endParaRPr lang="en-US" sz="580"/>
          </a:p>
        </p:txBody>
      </p:sp>
      <p:sp>
        <p:nvSpPr>
          <p:cNvPr id="138" name="Text 136">
            <a:extLst>
              <a:ext uri="{FF2B5EF4-FFF2-40B4-BE49-F238E27FC236}">
                <a16:creationId xmlns:a16="http://schemas.microsoft.com/office/drawing/2014/main" id="{42EB27FF-3A7C-B8B9-5240-06BA3B3C6596}"/>
              </a:ext>
            </a:extLst>
          </p:cNvPr>
          <p:cNvSpPr/>
          <p:nvPr/>
        </p:nvSpPr>
        <p:spPr>
          <a:xfrm>
            <a:off x="2625383" y="2707740"/>
            <a:ext cx="1735836" cy="118872"/>
          </a:xfrm>
          <a:prstGeom prst="rect">
            <a:avLst/>
          </a:prstGeom>
          <a:noFill/>
          <a:ln/>
        </p:spPr>
        <p:txBody>
          <a:bodyPr wrap="square" lIns="445" tIns="445" rIns="445" bIns="445" rtlCol="0" anchor="ctr">
            <a:noAutofit/>
          </a:bodyPr>
          <a:lstStyle/>
          <a:p>
            <a:pPr marL="0" indent="0" algn="ctr">
              <a:buNone/>
            </a:pPr>
            <a:r>
              <a:rPr lang="en-US" sz="600" b="1">
                <a:solidFill>
                  <a:srgbClr val="18324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 LHD (489)</a:t>
            </a:r>
            <a:endParaRPr lang="en-US" sz="600"/>
          </a:p>
        </p:txBody>
      </p:sp>
      <p:sp>
        <p:nvSpPr>
          <p:cNvPr id="139" name="Text 137">
            <a:extLst>
              <a:ext uri="{FF2B5EF4-FFF2-40B4-BE49-F238E27FC236}">
                <a16:creationId xmlns:a16="http://schemas.microsoft.com/office/drawing/2014/main" id="{B1A812D3-FA99-BC33-21E0-42A3C78B0604}"/>
              </a:ext>
            </a:extLst>
          </p:cNvPr>
          <p:cNvSpPr/>
          <p:nvPr/>
        </p:nvSpPr>
        <p:spPr>
          <a:xfrm>
            <a:off x="2643671" y="2823429"/>
            <a:ext cx="1735836" cy="82296"/>
          </a:xfrm>
          <a:prstGeom prst="rect">
            <a:avLst/>
          </a:prstGeom>
          <a:noFill/>
          <a:ln/>
        </p:spPr>
        <p:txBody>
          <a:bodyPr wrap="square" lIns="445" tIns="445" rIns="445" bIns="445" rtlCol="0" anchor="ctr">
            <a:normAutofit fontScale="92500" lnSpcReduction="20000"/>
          </a:bodyPr>
          <a:lstStyle/>
          <a:p>
            <a:pPr algn="ctr"/>
            <a:endParaRPr lang="en-US" sz="600">
              <a:solidFill>
                <a:srgbClr val="2D82C7"/>
              </a:solidFill>
            </a:endParaRPr>
          </a:p>
        </p:txBody>
      </p:sp>
      <p:sp>
        <p:nvSpPr>
          <p:cNvPr id="147" name="Shape 145">
            <a:extLst>
              <a:ext uri="{FF2B5EF4-FFF2-40B4-BE49-F238E27FC236}">
                <a16:creationId xmlns:a16="http://schemas.microsoft.com/office/drawing/2014/main" id="{30790EFC-5A54-94D3-211E-4D12190E6013}"/>
              </a:ext>
            </a:extLst>
          </p:cNvPr>
          <p:cNvSpPr/>
          <p:nvPr/>
        </p:nvSpPr>
        <p:spPr>
          <a:xfrm>
            <a:off x="2564852" y="3966268"/>
            <a:ext cx="1827276" cy="658368"/>
          </a:xfrm>
          <a:prstGeom prst="roundRect">
            <a:avLst>
              <a:gd name="adj" fmla="val 5556"/>
            </a:avLst>
          </a:prstGeom>
          <a:solidFill>
            <a:srgbClr val="E7F6F4"/>
          </a:solidFill>
          <a:ln w="15240">
            <a:solidFill>
              <a:srgbClr val="138A8A"/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148" name="Text 146">
            <a:extLst>
              <a:ext uri="{FF2B5EF4-FFF2-40B4-BE49-F238E27FC236}">
                <a16:creationId xmlns:a16="http://schemas.microsoft.com/office/drawing/2014/main" id="{CC6263FE-91EF-1C6B-D8D2-2DD6BAFA84DF}"/>
              </a:ext>
            </a:extLst>
          </p:cNvPr>
          <p:cNvSpPr/>
          <p:nvPr/>
        </p:nvSpPr>
        <p:spPr>
          <a:xfrm>
            <a:off x="2610572" y="4002844"/>
            <a:ext cx="1735836" cy="128016"/>
          </a:xfrm>
          <a:prstGeom prst="rect">
            <a:avLst/>
          </a:prstGeom>
          <a:solidFill>
            <a:srgbClr val="138A8A"/>
          </a:solidFill>
          <a:ln/>
        </p:spPr>
        <p:txBody>
          <a:bodyPr wrap="square" lIns="445" tIns="445" rIns="445" bIns="445" rtlCol="0" anchor="ctr">
            <a:normAutofit/>
          </a:bodyPr>
          <a:lstStyle/>
          <a:p>
            <a:pPr marL="0" indent="0" algn="ctr">
              <a:buNone/>
            </a:pPr>
            <a:r>
              <a:rPr lang="en-US" sz="640" b="1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EM 11/12  •  SENIOR MANAGER</a:t>
            </a:r>
            <a:endParaRPr lang="en-US" sz="640"/>
          </a:p>
        </p:txBody>
      </p:sp>
      <p:sp>
        <p:nvSpPr>
          <p:cNvPr id="149" name="Text 147">
            <a:extLst>
              <a:ext uri="{FF2B5EF4-FFF2-40B4-BE49-F238E27FC236}">
                <a16:creationId xmlns:a16="http://schemas.microsoft.com/office/drawing/2014/main" id="{87B0B6F7-6D77-9E35-F32F-5AB6B5FB196F}"/>
              </a:ext>
            </a:extLst>
          </p:cNvPr>
          <p:cNvSpPr/>
          <p:nvPr/>
        </p:nvSpPr>
        <p:spPr>
          <a:xfrm>
            <a:off x="2628860" y="4167436"/>
            <a:ext cx="1699260" cy="228600"/>
          </a:xfrm>
          <a:prstGeom prst="rect">
            <a:avLst/>
          </a:prstGeom>
          <a:noFill/>
          <a:ln/>
        </p:spPr>
        <p:txBody>
          <a:bodyPr wrap="square" lIns="445" tIns="445" rIns="445" bIns="445" rtlCol="0" anchor="ctr">
            <a:normAutofit lnSpcReduction="10000"/>
          </a:bodyPr>
          <a:lstStyle/>
          <a:p>
            <a:pPr algn="ctr"/>
            <a:r>
              <a:rPr lang="en-US" sz="800" b="1">
                <a:solidFill>
                  <a:srgbClr val="18324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EM Operations South West</a:t>
            </a:r>
          </a:p>
          <a:p>
            <a:pPr algn="ctr"/>
            <a:r>
              <a:rPr lang="en-US" sz="800" b="1">
                <a:solidFill>
                  <a:srgbClr val="183247"/>
                </a:solidFill>
                <a:latin typeface="Aptos" pitchFamily="34" charset="0"/>
              </a:rPr>
              <a:t>2973 files</a:t>
            </a:r>
            <a:endParaRPr lang="en-US" sz="800"/>
          </a:p>
        </p:txBody>
      </p:sp>
      <p:sp>
        <p:nvSpPr>
          <p:cNvPr id="152" name="Shape 150">
            <a:extLst>
              <a:ext uri="{FF2B5EF4-FFF2-40B4-BE49-F238E27FC236}">
                <a16:creationId xmlns:a16="http://schemas.microsoft.com/office/drawing/2014/main" id="{648FE4A2-9F42-BAB5-691A-818CB10B076E}"/>
              </a:ext>
            </a:extLst>
          </p:cNvPr>
          <p:cNvSpPr/>
          <p:nvPr/>
        </p:nvSpPr>
        <p:spPr>
          <a:xfrm>
            <a:off x="2557026" y="4723956"/>
            <a:ext cx="1827276" cy="420624"/>
          </a:xfrm>
          <a:prstGeom prst="roundRect">
            <a:avLst>
              <a:gd name="adj" fmla="val 7609"/>
            </a:avLst>
          </a:prstGeom>
          <a:solidFill>
            <a:srgbClr val="FFFFFF"/>
          </a:solidFill>
          <a:ln w="11430">
            <a:solidFill>
              <a:srgbClr val="138A8A"/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153" name="Text 151">
            <a:extLst>
              <a:ext uri="{FF2B5EF4-FFF2-40B4-BE49-F238E27FC236}">
                <a16:creationId xmlns:a16="http://schemas.microsoft.com/office/drawing/2014/main" id="{57352C9A-9EF8-2AC8-C061-2F211C14A962}"/>
              </a:ext>
            </a:extLst>
          </p:cNvPr>
          <p:cNvSpPr/>
          <p:nvPr/>
        </p:nvSpPr>
        <p:spPr>
          <a:xfrm>
            <a:off x="2593602" y="4751388"/>
            <a:ext cx="1754124" cy="91440"/>
          </a:xfrm>
          <a:prstGeom prst="rect">
            <a:avLst/>
          </a:prstGeom>
          <a:noFill/>
          <a:ln/>
        </p:spPr>
        <p:txBody>
          <a:bodyPr wrap="square" lIns="445" tIns="445" rIns="445" bIns="445" rtlCol="0" anchor="ctr">
            <a:normAutofit/>
          </a:bodyPr>
          <a:lstStyle/>
          <a:p>
            <a:pPr marL="0" indent="0" algn="ctr">
              <a:buNone/>
            </a:pPr>
            <a:r>
              <a:rPr lang="en-US" sz="580" b="1">
                <a:solidFill>
                  <a:srgbClr val="138A8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MGR 9/10  EM  South West 1 (1594  files)</a:t>
            </a:r>
          </a:p>
        </p:txBody>
      </p:sp>
      <p:sp>
        <p:nvSpPr>
          <p:cNvPr id="154" name="Text 152">
            <a:extLst>
              <a:ext uri="{FF2B5EF4-FFF2-40B4-BE49-F238E27FC236}">
                <a16:creationId xmlns:a16="http://schemas.microsoft.com/office/drawing/2014/main" id="{93E76E07-1FDD-B387-6932-B0D54E6E22C2}"/>
              </a:ext>
            </a:extLst>
          </p:cNvPr>
          <p:cNvSpPr/>
          <p:nvPr/>
        </p:nvSpPr>
        <p:spPr>
          <a:xfrm>
            <a:off x="2602746" y="4861116"/>
            <a:ext cx="1735836" cy="155448"/>
          </a:xfrm>
          <a:prstGeom prst="rect">
            <a:avLst/>
          </a:prstGeom>
          <a:noFill/>
          <a:ln/>
        </p:spPr>
        <p:txBody>
          <a:bodyPr wrap="square" lIns="445" tIns="445" rIns="445" bIns="445" rtlCol="0" anchor="ctr">
            <a:normAutofit/>
          </a:bodyPr>
          <a:lstStyle/>
          <a:p>
            <a:pPr algn="ctr"/>
            <a:r>
              <a:rPr lang="en-US" sz="685" b="1">
                <a:solidFill>
                  <a:srgbClr val="18324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SWS LHD (1594)</a:t>
            </a:r>
            <a:endParaRPr lang="en-US" sz="685"/>
          </a:p>
        </p:txBody>
      </p:sp>
      <p:sp>
        <p:nvSpPr>
          <p:cNvPr id="156" name="Shape 154">
            <a:extLst>
              <a:ext uri="{FF2B5EF4-FFF2-40B4-BE49-F238E27FC236}">
                <a16:creationId xmlns:a16="http://schemas.microsoft.com/office/drawing/2014/main" id="{C7ADCAAD-3B6F-9E87-66DF-21141A438397}"/>
              </a:ext>
            </a:extLst>
          </p:cNvPr>
          <p:cNvSpPr/>
          <p:nvPr/>
        </p:nvSpPr>
        <p:spPr>
          <a:xfrm>
            <a:off x="2557026" y="5199444"/>
            <a:ext cx="1827276" cy="420624"/>
          </a:xfrm>
          <a:prstGeom prst="roundRect">
            <a:avLst>
              <a:gd name="adj" fmla="val 7609"/>
            </a:avLst>
          </a:prstGeom>
          <a:solidFill>
            <a:srgbClr val="FFFFFF"/>
          </a:solidFill>
          <a:ln w="11430">
            <a:solidFill>
              <a:srgbClr val="138A8A"/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157" name="Text 155">
            <a:extLst>
              <a:ext uri="{FF2B5EF4-FFF2-40B4-BE49-F238E27FC236}">
                <a16:creationId xmlns:a16="http://schemas.microsoft.com/office/drawing/2014/main" id="{CA6EE19C-03D6-8641-E31D-944A0770462E}"/>
              </a:ext>
            </a:extLst>
          </p:cNvPr>
          <p:cNvSpPr/>
          <p:nvPr/>
        </p:nvSpPr>
        <p:spPr>
          <a:xfrm>
            <a:off x="2593602" y="5226876"/>
            <a:ext cx="1754124" cy="91440"/>
          </a:xfrm>
          <a:prstGeom prst="rect">
            <a:avLst/>
          </a:prstGeom>
          <a:noFill/>
          <a:ln/>
        </p:spPr>
        <p:txBody>
          <a:bodyPr wrap="square" lIns="445" tIns="445" rIns="445" bIns="445" rtlCol="0" anchor="ctr">
            <a:normAutofit/>
          </a:bodyPr>
          <a:lstStyle/>
          <a:p>
            <a:pPr marL="0" indent="0" algn="ctr">
              <a:buNone/>
            </a:pPr>
            <a:r>
              <a:rPr lang="en-US" sz="580" b="1">
                <a:solidFill>
                  <a:srgbClr val="138A8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MGR 9/10  PG South West 2 (489 files)</a:t>
            </a:r>
          </a:p>
        </p:txBody>
      </p:sp>
      <p:sp>
        <p:nvSpPr>
          <p:cNvPr id="158" name="Text 156">
            <a:extLst>
              <a:ext uri="{FF2B5EF4-FFF2-40B4-BE49-F238E27FC236}">
                <a16:creationId xmlns:a16="http://schemas.microsoft.com/office/drawing/2014/main" id="{DD21BDB3-F9A4-2907-FD54-597E61A8F8B0}"/>
              </a:ext>
            </a:extLst>
          </p:cNvPr>
          <p:cNvSpPr/>
          <p:nvPr/>
        </p:nvSpPr>
        <p:spPr>
          <a:xfrm>
            <a:off x="2602746" y="5336604"/>
            <a:ext cx="1735836" cy="155448"/>
          </a:xfrm>
          <a:prstGeom prst="rect">
            <a:avLst/>
          </a:prstGeom>
          <a:noFill/>
          <a:ln/>
        </p:spPr>
        <p:txBody>
          <a:bodyPr wrap="square" lIns="445" tIns="445" rIns="445" bIns="445" rtlCol="0" anchor="ctr">
            <a:normAutofit/>
          </a:bodyPr>
          <a:lstStyle/>
          <a:p>
            <a:pPr algn="ctr"/>
            <a:r>
              <a:rPr lang="en-US" sz="700" b="1">
                <a:solidFill>
                  <a:srgbClr val="18324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 LHD (1379)</a:t>
            </a:r>
            <a:endParaRPr lang="en-US" sz="700"/>
          </a:p>
        </p:txBody>
      </p:sp>
      <p:sp>
        <p:nvSpPr>
          <p:cNvPr id="160" name="Shape 158">
            <a:extLst>
              <a:ext uri="{FF2B5EF4-FFF2-40B4-BE49-F238E27FC236}">
                <a16:creationId xmlns:a16="http://schemas.microsoft.com/office/drawing/2014/main" id="{2F7E0A0D-4412-440C-8C9D-D6D29869E9D5}"/>
              </a:ext>
            </a:extLst>
          </p:cNvPr>
          <p:cNvSpPr/>
          <p:nvPr/>
        </p:nvSpPr>
        <p:spPr>
          <a:xfrm>
            <a:off x="6410198" y="859536"/>
            <a:ext cx="1827276" cy="256032"/>
          </a:xfrm>
          <a:prstGeom prst="roundRect">
            <a:avLst>
              <a:gd name="adj" fmla="val 14286"/>
            </a:avLst>
          </a:prstGeom>
          <a:solidFill>
            <a:srgbClr val="12385F"/>
          </a:solidFill>
          <a:ln w="12700">
            <a:solidFill>
              <a:srgbClr val="12385F"/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161" name="Text 159">
            <a:extLst>
              <a:ext uri="{FF2B5EF4-FFF2-40B4-BE49-F238E27FC236}">
                <a16:creationId xmlns:a16="http://schemas.microsoft.com/office/drawing/2014/main" id="{818495C6-2511-86D6-4DED-EB82D7E8C792}"/>
              </a:ext>
            </a:extLst>
          </p:cNvPr>
          <p:cNvSpPr/>
          <p:nvPr/>
        </p:nvSpPr>
        <p:spPr>
          <a:xfrm>
            <a:off x="6446774" y="886968"/>
            <a:ext cx="1754124" cy="182880"/>
          </a:xfrm>
          <a:prstGeom prst="rect">
            <a:avLst/>
          </a:prstGeom>
          <a:noFill/>
          <a:ln/>
        </p:spPr>
        <p:txBody>
          <a:bodyPr wrap="square" lIns="445" tIns="445" rIns="445" bIns="445" rtlCol="0" anchor="ctr">
            <a:normAutofit lnSpcReduction="10000"/>
          </a:bodyPr>
          <a:lstStyle/>
          <a:p>
            <a:pPr marL="0" indent="0" algn="ctr">
              <a:buNone/>
            </a:pPr>
            <a:r>
              <a:rPr lang="en-US" sz="650" b="1">
                <a:solidFill>
                  <a:srgbClr val="FFFFFF"/>
                </a:solidFill>
                <a:latin typeface="Aptos"/>
                <a:ea typeface="Aptos" pitchFamily="34" charset="-122"/>
                <a:cs typeface="Aptos" pitchFamily="34" charset="-120"/>
              </a:rPr>
              <a:t>NORTH WEST</a:t>
            </a:r>
          </a:p>
          <a:p>
            <a:pPr algn="ctr"/>
            <a:r>
              <a:rPr lang="en-US" sz="650" b="1">
                <a:solidFill>
                  <a:schemeClr val="bg1"/>
                </a:solidFill>
              </a:rPr>
              <a:t> Newcastle, Lake Mac, Armidale</a:t>
            </a:r>
          </a:p>
        </p:txBody>
      </p:sp>
      <p:sp>
        <p:nvSpPr>
          <p:cNvPr id="162" name="Shape 160">
            <a:extLst>
              <a:ext uri="{FF2B5EF4-FFF2-40B4-BE49-F238E27FC236}">
                <a16:creationId xmlns:a16="http://schemas.microsoft.com/office/drawing/2014/main" id="{17A692EF-1B8C-DC11-D958-CA85E02CE8E6}"/>
              </a:ext>
            </a:extLst>
          </p:cNvPr>
          <p:cNvSpPr/>
          <p:nvPr/>
        </p:nvSpPr>
        <p:spPr>
          <a:xfrm>
            <a:off x="6428486" y="1398592"/>
            <a:ext cx="1827276" cy="658368"/>
          </a:xfrm>
          <a:prstGeom prst="roundRect">
            <a:avLst>
              <a:gd name="adj" fmla="val 5556"/>
            </a:avLst>
          </a:prstGeom>
          <a:solidFill>
            <a:srgbClr val="EAF4FB"/>
          </a:solidFill>
          <a:ln w="15240">
            <a:solidFill>
              <a:srgbClr val="2D82C7"/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163" name="Text 161">
            <a:extLst>
              <a:ext uri="{FF2B5EF4-FFF2-40B4-BE49-F238E27FC236}">
                <a16:creationId xmlns:a16="http://schemas.microsoft.com/office/drawing/2014/main" id="{D2722333-F7F1-E03D-AEFC-CCD5F14462CF}"/>
              </a:ext>
            </a:extLst>
          </p:cNvPr>
          <p:cNvSpPr/>
          <p:nvPr/>
        </p:nvSpPr>
        <p:spPr>
          <a:xfrm>
            <a:off x="6474206" y="1435168"/>
            <a:ext cx="1735836" cy="128016"/>
          </a:xfrm>
          <a:prstGeom prst="rect">
            <a:avLst/>
          </a:prstGeom>
          <a:solidFill>
            <a:srgbClr val="2D82C7"/>
          </a:solidFill>
          <a:ln/>
        </p:spPr>
        <p:txBody>
          <a:bodyPr wrap="square" lIns="445" tIns="445" rIns="445" bIns="445" rtlCol="0" anchor="ctr">
            <a:normAutofit/>
          </a:bodyPr>
          <a:lstStyle/>
          <a:p>
            <a:pPr marL="0" indent="0" algn="ctr">
              <a:buNone/>
            </a:pPr>
            <a:r>
              <a:rPr lang="en-US" sz="640" b="1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PG 11/12  •  ASSISTANT PUBLIC GUARDIAN</a:t>
            </a:r>
            <a:endParaRPr lang="en-US" sz="640"/>
          </a:p>
        </p:txBody>
      </p:sp>
      <p:sp>
        <p:nvSpPr>
          <p:cNvPr id="164" name="Text 162">
            <a:extLst>
              <a:ext uri="{FF2B5EF4-FFF2-40B4-BE49-F238E27FC236}">
                <a16:creationId xmlns:a16="http://schemas.microsoft.com/office/drawing/2014/main" id="{AF0DD4D4-7B5D-1625-461C-4FFA7B2ADCCF}"/>
              </a:ext>
            </a:extLst>
          </p:cNvPr>
          <p:cNvSpPr/>
          <p:nvPr/>
        </p:nvSpPr>
        <p:spPr>
          <a:xfrm>
            <a:off x="6492494" y="1599760"/>
            <a:ext cx="1699260" cy="228600"/>
          </a:xfrm>
          <a:prstGeom prst="rect">
            <a:avLst/>
          </a:prstGeom>
          <a:noFill/>
          <a:ln/>
        </p:spPr>
        <p:txBody>
          <a:bodyPr wrap="square" lIns="445" tIns="445" rIns="445" bIns="445" rtlCol="0" anchor="ctr">
            <a:normAutofit lnSpcReduction="10000"/>
          </a:bodyPr>
          <a:lstStyle/>
          <a:p>
            <a:pPr algn="ctr"/>
            <a:r>
              <a:rPr lang="en-US" sz="800" b="1">
                <a:solidFill>
                  <a:srgbClr val="18324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PG Operations North West</a:t>
            </a:r>
          </a:p>
          <a:p>
            <a:pPr algn="ctr"/>
            <a:r>
              <a:rPr lang="en-US" sz="800" b="1">
                <a:solidFill>
                  <a:srgbClr val="183247"/>
                </a:solidFill>
                <a:latin typeface="Aptos" pitchFamily="34" charset="0"/>
              </a:rPr>
              <a:t>905 files</a:t>
            </a:r>
            <a:endParaRPr lang="en-US" sz="800"/>
          </a:p>
        </p:txBody>
      </p:sp>
      <p:sp>
        <p:nvSpPr>
          <p:cNvPr id="165" name="Text 163">
            <a:extLst>
              <a:ext uri="{FF2B5EF4-FFF2-40B4-BE49-F238E27FC236}">
                <a16:creationId xmlns:a16="http://schemas.microsoft.com/office/drawing/2014/main" id="{4F14CC29-4984-D2A1-8C99-192392EE12DD}"/>
              </a:ext>
            </a:extLst>
          </p:cNvPr>
          <p:cNvSpPr/>
          <p:nvPr/>
        </p:nvSpPr>
        <p:spPr>
          <a:xfrm>
            <a:off x="6492494" y="1883224"/>
            <a:ext cx="1699260" cy="118872"/>
          </a:xfrm>
          <a:prstGeom prst="rect">
            <a:avLst/>
          </a:prstGeom>
          <a:noFill/>
          <a:ln/>
        </p:spPr>
        <p:txBody>
          <a:bodyPr wrap="square" lIns="445" tIns="445" rIns="445" bIns="445" rtlCol="0" anchor="ctr">
            <a:normAutofit/>
          </a:bodyPr>
          <a:lstStyle/>
          <a:p>
            <a:pPr marL="0" indent="0" algn="ctr">
              <a:buNone/>
            </a:pPr>
            <a:r>
              <a:rPr lang="en-US" sz="720" b="1">
                <a:solidFill>
                  <a:srgbClr val="2D82C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Phil Kearton</a:t>
            </a:r>
            <a:endParaRPr lang="en-US" sz="720"/>
          </a:p>
        </p:txBody>
      </p:sp>
      <p:sp>
        <p:nvSpPr>
          <p:cNvPr id="167" name="Shape 165">
            <a:extLst>
              <a:ext uri="{FF2B5EF4-FFF2-40B4-BE49-F238E27FC236}">
                <a16:creationId xmlns:a16="http://schemas.microsoft.com/office/drawing/2014/main" id="{AF4A64C4-7201-2A09-D4D9-63560E629A88}"/>
              </a:ext>
            </a:extLst>
          </p:cNvPr>
          <p:cNvSpPr/>
          <p:nvPr/>
        </p:nvSpPr>
        <p:spPr>
          <a:xfrm>
            <a:off x="6437630" y="2128485"/>
            <a:ext cx="1827276" cy="384048"/>
          </a:xfrm>
          <a:prstGeom prst="roundRect">
            <a:avLst>
              <a:gd name="adj" fmla="val 8333"/>
            </a:avLst>
          </a:prstGeom>
          <a:solidFill>
            <a:srgbClr val="FFFFFF"/>
          </a:solidFill>
          <a:ln w="11430">
            <a:solidFill>
              <a:srgbClr val="2D82C7"/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168" name="Text 166">
            <a:extLst>
              <a:ext uri="{FF2B5EF4-FFF2-40B4-BE49-F238E27FC236}">
                <a16:creationId xmlns:a16="http://schemas.microsoft.com/office/drawing/2014/main" id="{1BD23362-E50A-5C10-1728-C06EB35C312C}"/>
              </a:ext>
            </a:extLst>
          </p:cNvPr>
          <p:cNvSpPr/>
          <p:nvPr/>
        </p:nvSpPr>
        <p:spPr>
          <a:xfrm>
            <a:off x="6474206" y="2155917"/>
            <a:ext cx="1754124" cy="91440"/>
          </a:xfrm>
          <a:prstGeom prst="rect">
            <a:avLst/>
          </a:prstGeom>
          <a:noFill/>
          <a:ln/>
        </p:spPr>
        <p:txBody>
          <a:bodyPr wrap="square" lIns="445" tIns="445" rIns="445" bIns="445" rtlCol="0" anchor="ctr">
            <a:normAutofit/>
          </a:bodyPr>
          <a:lstStyle/>
          <a:p>
            <a:pPr algn="ctr"/>
            <a:r>
              <a:rPr lang="en-US" sz="580" b="1">
                <a:solidFill>
                  <a:srgbClr val="2D82C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MGR 9/10  PG North West 1 (452 files)</a:t>
            </a:r>
            <a:endParaRPr lang="en-US" sz="580"/>
          </a:p>
        </p:txBody>
      </p:sp>
      <p:sp>
        <p:nvSpPr>
          <p:cNvPr id="169" name="Text 167">
            <a:extLst>
              <a:ext uri="{FF2B5EF4-FFF2-40B4-BE49-F238E27FC236}">
                <a16:creationId xmlns:a16="http://schemas.microsoft.com/office/drawing/2014/main" id="{DA35D91E-AD8A-7050-8601-7672CA97F9A5}"/>
              </a:ext>
            </a:extLst>
          </p:cNvPr>
          <p:cNvSpPr/>
          <p:nvPr/>
        </p:nvSpPr>
        <p:spPr>
          <a:xfrm>
            <a:off x="6483350" y="2265645"/>
            <a:ext cx="1735836" cy="118872"/>
          </a:xfrm>
          <a:prstGeom prst="rect">
            <a:avLst/>
          </a:prstGeom>
          <a:noFill/>
          <a:ln/>
        </p:spPr>
        <p:txBody>
          <a:bodyPr wrap="square" lIns="445" tIns="445" rIns="445" bIns="445" rtlCol="0" anchor="ctr">
            <a:noAutofit/>
          </a:bodyPr>
          <a:lstStyle/>
          <a:p>
            <a:pPr algn="ctr"/>
            <a:r>
              <a:rPr lang="en-US" sz="600" b="1">
                <a:solidFill>
                  <a:srgbClr val="18324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HNE LHD including Newcastle and Lake Macquarie LGAs (452)</a:t>
            </a:r>
            <a:endParaRPr lang="en-US" sz="600"/>
          </a:p>
        </p:txBody>
      </p:sp>
      <p:sp>
        <p:nvSpPr>
          <p:cNvPr id="170" name="Text 168">
            <a:extLst>
              <a:ext uri="{FF2B5EF4-FFF2-40B4-BE49-F238E27FC236}">
                <a16:creationId xmlns:a16="http://schemas.microsoft.com/office/drawing/2014/main" id="{5E311BC1-F376-D609-160C-FB13E25A0631}"/>
              </a:ext>
            </a:extLst>
          </p:cNvPr>
          <p:cNvSpPr/>
          <p:nvPr/>
        </p:nvSpPr>
        <p:spPr>
          <a:xfrm>
            <a:off x="6483350" y="2410191"/>
            <a:ext cx="1735836" cy="82296"/>
          </a:xfrm>
          <a:prstGeom prst="rect">
            <a:avLst/>
          </a:prstGeom>
          <a:noFill/>
          <a:ln/>
        </p:spPr>
        <p:txBody>
          <a:bodyPr wrap="square" lIns="445" tIns="445" rIns="445" bIns="445" rtlCol="0" anchor="ctr">
            <a:normAutofit fontScale="92500" lnSpcReduction="20000"/>
          </a:bodyPr>
          <a:lstStyle/>
          <a:p>
            <a:pPr marL="0" indent="0" algn="ctr">
              <a:buNone/>
            </a:pPr>
            <a:endParaRPr lang="en-US" sz="600">
              <a:solidFill>
                <a:srgbClr val="2D82C7"/>
              </a:solidFill>
            </a:endParaRPr>
          </a:p>
        </p:txBody>
      </p:sp>
      <p:sp>
        <p:nvSpPr>
          <p:cNvPr id="171" name="Shape 169">
            <a:extLst>
              <a:ext uri="{FF2B5EF4-FFF2-40B4-BE49-F238E27FC236}">
                <a16:creationId xmlns:a16="http://schemas.microsoft.com/office/drawing/2014/main" id="{A7B5363A-4089-0204-B09C-EA5B6FE237DD}"/>
              </a:ext>
            </a:extLst>
          </p:cNvPr>
          <p:cNvSpPr/>
          <p:nvPr/>
        </p:nvSpPr>
        <p:spPr>
          <a:xfrm>
            <a:off x="6437630" y="2562825"/>
            <a:ext cx="1827276" cy="384048"/>
          </a:xfrm>
          <a:prstGeom prst="roundRect">
            <a:avLst>
              <a:gd name="adj" fmla="val 8333"/>
            </a:avLst>
          </a:prstGeom>
          <a:solidFill>
            <a:srgbClr val="FFFFFF"/>
          </a:solidFill>
          <a:ln w="11430">
            <a:solidFill>
              <a:srgbClr val="2D82C7"/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172" name="Text 170">
            <a:extLst>
              <a:ext uri="{FF2B5EF4-FFF2-40B4-BE49-F238E27FC236}">
                <a16:creationId xmlns:a16="http://schemas.microsoft.com/office/drawing/2014/main" id="{67918D71-7E95-B722-3EF8-A50328851B12}"/>
              </a:ext>
            </a:extLst>
          </p:cNvPr>
          <p:cNvSpPr/>
          <p:nvPr/>
        </p:nvSpPr>
        <p:spPr>
          <a:xfrm>
            <a:off x="6474206" y="2590257"/>
            <a:ext cx="1754124" cy="91440"/>
          </a:xfrm>
          <a:prstGeom prst="rect">
            <a:avLst/>
          </a:prstGeom>
          <a:noFill/>
          <a:ln/>
        </p:spPr>
        <p:txBody>
          <a:bodyPr wrap="square" lIns="445" tIns="445" rIns="445" bIns="445" rtlCol="0" anchor="ctr">
            <a:normAutofit/>
          </a:bodyPr>
          <a:lstStyle/>
          <a:p>
            <a:pPr algn="ctr"/>
            <a:r>
              <a:rPr lang="en-US" sz="580" b="1">
                <a:solidFill>
                  <a:srgbClr val="2D82C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MGR 9/10  PG North West 2 (453 files)</a:t>
            </a:r>
            <a:endParaRPr lang="en-US" sz="580"/>
          </a:p>
        </p:txBody>
      </p:sp>
      <p:sp>
        <p:nvSpPr>
          <p:cNvPr id="173" name="Text 171">
            <a:extLst>
              <a:ext uri="{FF2B5EF4-FFF2-40B4-BE49-F238E27FC236}">
                <a16:creationId xmlns:a16="http://schemas.microsoft.com/office/drawing/2014/main" id="{C38887C6-EF29-EDF7-49FA-659E886215BB}"/>
              </a:ext>
            </a:extLst>
          </p:cNvPr>
          <p:cNvSpPr/>
          <p:nvPr/>
        </p:nvSpPr>
        <p:spPr>
          <a:xfrm>
            <a:off x="6483350" y="2699985"/>
            <a:ext cx="1735836" cy="118872"/>
          </a:xfrm>
          <a:prstGeom prst="rect">
            <a:avLst/>
          </a:prstGeom>
          <a:noFill/>
          <a:ln/>
        </p:spPr>
        <p:txBody>
          <a:bodyPr wrap="square" lIns="445" tIns="445" rIns="445" bIns="445" rtlCol="0" anchor="ctr">
            <a:noAutofit/>
          </a:bodyPr>
          <a:lstStyle/>
          <a:p>
            <a:pPr algn="ctr"/>
            <a:r>
              <a:rPr lang="en-US" sz="600" b="1">
                <a:solidFill>
                  <a:srgbClr val="18324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HNE LHD including rest of Hunter and New England LGAs (453)</a:t>
            </a:r>
            <a:endParaRPr lang="en-US" sz="600"/>
          </a:p>
        </p:txBody>
      </p:sp>
      <p:sp>
        <p:nvSpPr>
          <p:cNvPr id="174" name="Text 172">
            <a:extLst>
              <a:ext uri="{FF2B5EF4-FFF2-40B4-BE49-F238E27FC236}">
                <a16:creationId xmlns:a16="http://schemas.microsoft.com/office/drawing/2014/main" id="{02E7B36A-77AC-BF73-9199-54876457E2C5}"/>
              </a:ext>
            </a:extLst>
          </p:cNvPr>
          <p:cNvSpPr/>
          <p:nvPr/>
        </p:nvSpPr>
        <p:spPr>
          <a:xfrm>
            <a:off x="6489929" y="2860005"/>
            <a:ext cx="1735836" cy="82296"/>
          </a:xfrm>
          <a:prstGeom prst="rect">
            <a:avLst/>
          </a:prstGeom>
          <a:noFill/>
          <a:ln/>
        </p:spPr>
        <p:txBody>
          <a:bodyPr wrap="square" lIns="445" tIns="445" rIns="445" bIns="445" rtlCol="0" anchor="ctr">
            <a:normAutofit fontScale="92500" lnSpcReduction="20000"/>
          </a:bodyPr>
          <a:lstStyle/>
          <a:p>
            <a:pPr marL="0" indent="0" algn="ctr">
              <a:buNone/>
            </a:pPr>
            <a:endParaRPr lang="en-US" sz="600">
              <a:solidFill>
                <a:srgbClr val="2D82C7"/>
              </a:solidFill>
            </a:endParaRPr>
          </a:p>
        </p:txBody>
      </p:sp>
      <p:sp>
        <p:nvSpPr>
          <p:cNvPr id="175" name="Shape 173">
            <a:extLst>
              <a:ext uri="{FF2B5EF4-FFF2-40B4-BE49-F238E27FC236}">
                <a16:creationId xmlns:a16="http://schemas.microsoft.com/office/drawing/2014/main" id="{D996D105-DF80-89B5-D609-755EE4F35A48}"/>
              </a:ext>
            </a:extLst>
          </p:cNvPr>
          <p:cNvSpPr/>
          <p:nvPr/>
        </p:nvSpPr>
        <p:spPr>
          <a:xfrm>
            <a:off x="10235501" y="357092"/>
            <a:ext cx="1827276" cy="384048"/>
          </a:xfrm>
          <a:prstGeom prst="roundRect">
            <a:avLst>
              <a:gd name="adj" fmla="val 8333"/>
            </a:avLst>
          </a:prstGeom>
          <a:solidFill>
            <a:srgbClr val="FFF4DA"/>
          </a:solidFill>
          <a:ln w="11430">
            <a:solidFill>
              <a:srgbClr val="D49B22"/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176" name="Text 174">
            <a:extLst>
              <a:ext uri="{FF2B5EF4-FFF2-40B4-BE49-F238E27FC236}">
                <a16:creationId xmlns:a16="http://schemas.microsoft.com/office/drawing/2014/main" id="{C28E33F5-B235-0F9C-6B38-48A9246B7410}"/>
              </a:ext>
            </a:extLst>
          </p:cNvPr>
          <p:cNvSpPr/>
          <p:nvPr/>
        </p:nvSpPr>
        <p:spPr>
          <a:xfrm>
            <a:off x="10272077" y="384524"/>
            <a:ext cx="1754124" cy="91440"/>
          </a:xfrm>
          <a:prstGeom prst="rect">
            <a:avLst/>
          </a:prstGeom>
          <a:noFill/>
          <a:ln/>
        </p:spPr>
        <p:txBody>
          <a:bodyPr wrap="square" lIns="445" tIns="445" rIns="445" bIns="445" rtlCol="0" anchor="ctr">
            <a:normAutofit/>
          </a:bodyPr>
          <a:lstStyle/>
          <a:p>
            <a:pPr algn="ctr"/>
            <a:r>
              <a:rPr lang="en-US" sz="580" b="1">
                <a:solidFill>
                  <a:srgbClr val="D49B22"/>
                </a:solidFill>
                <a:latin typeface="Aptos" pitchFamily="34" charset="0"/>
              </a:rPr>
              <a:t>PNC MGR 9/10 Student Placements</a:t>
            </a:r>
            <a:endParaRPr lang="en-US" sz="580"/>
          </a:p>
        </p:txBody>
      </p:sp>
      <p:sp>
        <p:nvSpPr>
          <p:cNvPr id="177" name="Text 175">
            <a:extLst>
              <a:ext uri="{FF2B5EF4-FFF2-40B4-BE49-F238E27FC236}">
                <a16:creationId xmlns:a16="http://schemas.microsoft.com/office/drawing/2014/main" id="{206B99BE-B4DE-F9CA-BDAB-C5F93034CFC6}"/>
              </a:ext>
            </a:extLst>
          </p:cNvPr>
          <p:cNvSpPr/>
          <p:nvPr/>
        </p:nvSpPr>
        <p:spPr>
          <a:xfrm>
            <a:off x="10281221" y="494252"/>
            <a:ext cx="1735836" cy="118872"/>
          </a:xfrm>
          <a:prstGeom prst="rect">
            <a:avLst/>
          </a:prstGeom>
          <a:noFill/>
          <a:ln/>
        </p:spPr>
        <p:txBody>
          <a:bodyPr wrap="square" lIns="445" tIns="445" rIns="445" bIns="445" rtlCol="0" anchor="ctr">
            <a:normAutofit/>
          </a:bodyPr>
          <a:lstStyle/>
          <a:p>
            <a:pPr marL="0" indent="0" algn="ctr">
              <a:buNone/>
            </a:pPr>
            <a:r>
              <a:rPr lang="en-US" sz="650" b="1">
                <a:solidFill>
                  <a:schemeClr val="bg1">
                    <a:lumMod val="49000"/>
                  </a:schemeClr>
                </a:solidFill>
                <a:latin typeface="Aptos"/>
                <a:ea typeface="Aptos" pitchFamily="34" charset="-122"/>
                <a:cs typeface="Aptos" pitchFamily="34" charset="-120"/>
              </a:rPr>
              <a:t>Manager Students</a:t>
            </a:r>
            <a:endParaRPr lang="en-US" sz="650">
              <a:solidFill>
                <a:schemeClr val="bg1">
                  <a:lumMod val="49000"/>
                </a:schemeClr>
              </a:solidFill>
              <a:latin typeface="Aptos"/>
            </a:endParaRPr>
          </a:p>
        </p:txBody>
      </p:sp>
      <p:sp>
        <p:nvSpPr>
          <p:cNvPr id="182" name="Shape 180">
            <a:extLst>
              <a:ext uri="{FF2B5EF4-FFF2-40B4-BE49-F238E27FC236}">
                <a16:creationId xmlns:a16="http://schemas.microsoft.com/office/drawing/2014/main" id="{5E59BCB3-A461-BF1E-39B3-84C14A1737BB}"/>
              </a:ext>
            </a:extLst>
          </p:cNvPr>
          <p:cNvSpPr/>
          <p:nvPr/>
        </p:nvSpPr>
        <p:spPr>
          <a:xfrm>
            <a:off x="6427817" y="3967807"/>
            <a:ext cx="1827276" cy="658368"/>
          </a:xfrm>
          <a:prstGeom prst="roundRect">
            <a:avLst>
              <a:gd name="adj" fmla="val 5556"/>
            </a:avLst>
          </a:prstGeom>
          <a:solidFill>
            <a:srgbClr val="E7F6F4"/>
          </a:solidFill>
          <a:ln w="15240">
            <a:solidFill>
              <a:srgbClr val="138A8A"/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183" name="Text 181">
            <a:extLst>
              <a:ext uri="{FF2B5EF4-FFF2-40B4-BE49-F238E27FC236}">
                <a16:creationId xmlns:a16="http://schemas.microsoft.com/office/drawing/2014/main" id="{FD637761-1215-3167-7FC5-2CB030F08B05}"/>
              </a:ext>
            </a:extLst>
          </p:cNvPr>
          <p:cNvSpPr/>
          <p:nvPr/>
        </p:nvSpPr>
        <p:spPr>
          <a:xfrm>
            <a:off x="6473537" y="4004383"/>
            <a:ext cx="1735836" cy="128016"/>
          </a:xfrm>
          <a:prstGeom prst="rect">
            <a:avLst/>
          </a:prstGeom>
          <a:solidFill>
            <a:srgbClr val="138A8A"/>
          </a:solidFill>
          <a:ln/>
        </p:spPr>
        <p:txBody>
          <a:bodyPr wrap="square" lIns="445" tIns="445" rIns="445" bIns="445" rtlCol="0" anchor="ctr">
            <a:normAutofit/>
          </a:bodyPr>
          <a:lstStyle/>
          <a:p>
            <a:pPr marL="0" indent="0" algn="ctr">
              <a:buNone/>
            </a:pPr>
            <a:r>
              <a:rPr lang="en-US" sz="640" b="1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EM 11/12  •  SENIOR MANAGER</a:t>
            </a:r>
            <a:endParaRPr lang="en-US" sz="640"/>
          </a:p>
        </p:txBody>
      </p:sp>
      <p:sp>
        <p:nvSpPr>
          <p:cNvPr id="184" name="Text 182">
            <a:extLst>
              <a:ext uri="{FF2B5EF4-FFF2-40B4-BE49-F238E27FC236}">
                <a16:creationId xmlns:a16="http://schemas.microsoft.com/office/drawing/2014/main" id="{0C9A114E-B791-616F-FEB2-FE7B927F3E59}"/>
              </a:ext>
            </a:extLst>
          </p:cNvPr>
          <p:cNvSpPr/>
          <p:nvPr/>
        </p:nvSpPr>
        <p:spPr>
          <a:xfrm>
            <a:off x="6491825" y="4168975"/>
            <a:ext cx="1699260" cy="228600"/>
          </a:xfrm>
          <a:prstGeom prst="rect">
            <a:avLst/>
          </a:prstGeom>
          <a:noFill/>
          <a:ln/>
        </p:spPr>
        <p:txBody>
          <a:bodyPr wrap="square" lIns="445" tIns="445" rIns="445" bIns="445" rtlCol="0" anchor="ctr">
            <a:normAutofit lnSpcReduction="10000"/>
          </a:bodyPr>
          <a:lstStyle/>
          <a:p>
            <a:pPr algn="ctr"/>
            <a:r>
              <a:rPr lang="en-US" sz="800" b="1">
                <a:solidFill>
                  <a:srgbClr val="18324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EM Operations North West</a:t>
            </a:r>
          </a:p>
          <a:p>
            <a:pPr algn="ctr"/>
            <a:r>
              <a:rPr lang="en-US" sz="800" b="1">
                <a:solidFill>
                  <a:srgbClr val="183247"/>
                </a:solidFill>
                <a:latin typeface="Aptos" pitchFamily="34" charset="0"/>
              </a:rPr>
              <a:t>2240 files</a:t>
            </a:r>
            <a:endParaRPr lang="en-US" sz="800"/>
          </a:p>
        </p:txBody>
      </p:sp>
      <p:sp>
        <p:nvSpPr>
          <p:cNvPr id="187" name="Shape 185">
            <a:extLst>
              <a:ext uri="{FF2B5EF4-FFF2-40B4-BE49-F238E27FC236}">
                <a16:creationId xmlns:a16="http://schemas.microsoft.com/office/drawing/2014/main" id="{8606EB4E-F289-99B3-8092-EAB6B2AC2D1F}"/>
              </a:ext>
            </a:extLst>
          </p:cNvPr>
          <p:cNvSpPr/>
          <p:nvPr/>
        </p:nvSpPr>
        <p:spPr>
          <a:xfrm>
            <a:off x="6416030" y="4706304"/>
            <a:ext cx="1827276" cy="430219"/>
          </a:xfrm>
          <a:prstGeom prst="roundRect">
            <a:avLst>
              <a:gd name="adj" fmla="val 7609"/>
            </a:avLst>
          </a:prstGeom>
          <a:solidFill>
            <a:srgbClr val="FFFFFF"/>
          </a:solidFill>
          <a:ln w="11430">
            <a:solidFill>
              <a:srgbClr val="138A8A"/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188" name="Text 186">
            <a:extLst>
              <a:ext uri="{FF2B5EF4-FFF2-40B4-BE49-F238E27FC236}">
                <a16:creationId xmlns:a16="http://schemas.microsoft.com/office/drawing/2014/main" id="{525430FA-34F9-6574-1BED-641F963E6BD0}"/>
              </a:ext>
            </a:extLst>
          </p:cNvPr>
          <p:cNvSpPr/>
          <p:nvPr/>
        </p:nvSpPr>
        <p:spPr>
          <a:xfrm>
            <a:off x="6452606" y="4733736"/>
            <a:ext cx="1754124" cy="91440"/>
          </a:xfrm>
          <a:prstGeom prst="rect">
            <a:avLst/>
          </a:prstGeom>
          <a:noFill/>
          <a:ln/>
        </p:spPr>
        <p:txBody>
          <a:bodyPr wrap="square" lIns="445" tIns="445" rIns="445" bIns="445" rtlCol="0" anchor="ctr">
            <a:normAutofit/>
          </a:bodyPr>
          <a:lstStyle/>
          <a:p>
            <a:pPr marL="0" indent="0" algn="ctr">
              <a:buNone/>
            </a:pPr>
            <a:r>
              <a:rPr lang="en-US" sz="580" b="1">
                <a:solidFill>
                  <a:srgbClr val="138A8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MGR 9/10  EM North West 1 (1120 files)</a:t>
            </a:r>
          </a:p>
        </p:txBody>
      </p:sp>
      <p:sp>
        <p:nvSpPr>
          <p:cNvPr id="189" name="Text 187">
            <a:extLst>
              <a:ext uri="{FF2B5EF4-FFF2-40B4-BE49-F238E27FC236}">
                <a16:creationId xmlns:a16="http://schemas.microsoft.com/office/drawing/2014/main" id="{16EF4F78-485C-7BDE-1CC5-68D71FF7175F}"/>
              </a:ext>
            </a:extLst>
          </p:cNvPr>
          <p:cNvSpPr/>
          <p:nvPr/>
        </p:nvSpPr>
        <p:spPr>
          <a:xfrm>
            <a:off x="6461750" y="4859408"/>
            <a:ext cx="1735836" cy="155448"/>
          </a:xfrm>
          <a:prstGeom prst="rect">
            <a:avLst/>
          </a:prstGeom>
          <a:noFill/>
          <a:ln/>
        </p:spPr>
        <p:txBody>
          <a:bodyPr wrap="square" lIns="445" tIns="445" rIns="445" bIns="445" rtlCol="0" anchor="ctr">
            <a:noAutofit/>
          </a:bodyPr>
          <a:lstStyle/>
          <a:p>
            <a:pPr algn="ctr"/>
            <a:r>
              <a:rPr lang="en-US" sz="600" b="1">
                <a:solidFill>
                  <a:srgbClr val="18324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HNE LHD including Hunter </a:t>
            </a:r>
            <a:r>
              <a:rPr lang="en-US" sz="600" b="1">
                <a:solidFill>
                  <a:srgbClr val="183247"/>
                </a:solidFill>
                <a:highlight>
                  <a:srgbClr val="FFFF00"/>
                </a:highlight>
                <a:latin typeface="Aptos" pitchFamily="34" charset="0"/>
                <a:ea typeface="Aptos" pitchFamily="34" charset="-122"/>
                <a:cs typeface="Aptos" pitchFamily="34" charset="-120"/>
              </a:rPr>
              <a:t>XXXX</a:t>
            </a:r>
            <a:r>
              <a:rPr lang="en-US" sz="600" b="1">
                <a:solidFill>
                  <a:srgbClr val="18324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 LGAs (1120)</a:t>
            </a:r>
            <a:endParaRPr lang="en-US" sz="600"/>
          </a:p>
        </p:txBody>
      </p:sp>
      <p:sp>
        <p:nvSpPr>
          <p:cNvPr id="191" name="Shape 189">
            <a:extLst>
              <a:ext uri="{FF2B5EF4-FFF2-40B4-BE49-F238E27FC236}">
                <a16:creationId xmlns:a16="http://schemas.microsoft.com/office/drawing/2014/main" id="{2D0176B6-50C7-A4FA-EBDE-E25B4BC58C8B}"/>
              </a:ext>
            </a:extLst>
          </p:cNvPr>
          <p:cNvSpPr/>
          <p:nvPr/>
        </p:nvSpPr>
        <p:spPr>
          <a:xfrm>
            <a:off x="6416030" y="5204506"/>
            <a:ext cx="1827276" cy="420624"/>
          </a:xfrm>
          <a:prstGeom prst="roundRect">
            <a:avLst>
              <a:gd name="adj" fmla="val 7609"/>
            </a:avLst>
          </a:prstGeom>
          <a:solidFill>
            <a:srgbClr val="FFFFFF"/>
          </a:solidFill>
          <a:ln w="11430">
            <a:solidFill>
              <a:srgbClr val="138A8A"/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192" name="Text 190">
            <a:extLst>
              <a:ext uri="{FF2B5EF4-FFF2-40B4-BE49-F238E27FC236}">
                <a16:creationId xmlns:a16="http://schemas.microsoft.com/office/drawing/2014/main" id="{849F58EC-765B-135B-0B7A-03825B20C44B}"/>
              </a:ext>
            </a:extLst>
          </p:cNvPr>
          <p:cNvSpPr/>
          <p:nvPr/>
        </p:nvSpPr>
        <p:spPr>
          <a:xfrm>
            <a:off x="6452606" y="5231938"/>
            <a:ext cx="1754124" cy="91440"/>
          </a:xfrm>
          <a:prstGeom prst="rect">
            <a:avLst/>
          </a:prstGeom>
          <a:noFill/>
          <a:ln/>
        </p:spPr>
        <p:txBody>
          <a:bodyPr wrap="square" lIns="445" tIns="445" rIns="445" bIns="445" rtlCol="0" anchor="ctr">
            <a:normAutofit/>
          </a:bodyPr>
          <a:lstStyle/>
          <a:p>
            <a:pPr algn="ctr"/>
            <a:r>
              <a:rPr lang="en-US" sz="580" b="1">
                <a:solidFill>
                  <a:srgbClr val="2D82C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MGR 9/10  EM North West 2 (1120 files)</a:t>
            </a:r>
            <a:endParaRPr lang="en-US" sz="580"/>
          </a:p>
        </p:txBody>
      </p:sp>
      <p:sp>
        <p:nvSpPr>
          <p:cNvPr id="193" name="Text 191">
            <a:extLst>
              <a:ext uri="{FF2B5EF4-FFF2-40B4-BE49-F238E27FC236}">
                <a16:creationId xmlns:a16="http://schemas.microsoft.com/office/drawing/2014/main" id="{7D0CE9CA-B0F4-0E46-150C-DD7858B3D99C}"/>
              </a:ext>
            </a:extLst>
          </p:cNvPr>
          <p:cNvSpPr/>
          <p:nvPr/>
        </p:nvSpPr>
        <p:spPr>
          <a:xfrm>
            <a:off x="6461750" y="5341666"/>
            <a:ext cx="1735836" cy="155448"/>
          </a:xfrm>
          <a:prstGeom prst="rect">
            <a:avLst/>
          </a:prstGeom>
          <a:noFill/>
          <a:ln/>
        </p:spPr>
        <p:txBody>
          <a:bodyPr wrap="square" lIns="445" tIns="445" rIns="445" bIns="445" rtlCol="0" anchor="ctr">
            <a:normAutofit fontScale="92500" lnSpcReduction="20000"/>
          </a:bodyPr>
          <a:lstStyle/>
          <a:p>
            <a:pPr algn="ctr"/>
            <a:r>
              <a:rPr lang="en-US" sz="700" b="1">
                <a:solidFill>
                  <a:srgbClr val="18324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HNE LHD including New England </a:t>
            </a:r>
            <a:r>
              <a:rPr lang="en-US" sz="700" b="1">
                <a:solidFill>
                  <a:srgbClr val="183247"/>
                </a:solidFill>
                <a:highlight>
                  <a:srgbClr val="FFFF00"/>
                </a:highlight>
                <a:latin typeface="Aptos" pitchFamily="34" charset="0"/>
                <a:ea typeface="Aptos" pitchFamily="34" charset="-122"/>
                <a:cs typeface="Aptos" pitchFamily="34" charset="-120"/>
              </a:rPr>
              <a:t>XXXX</a:t>
            </a:r>
            <a:r>
              <a:rPr lang="en-US" sz="700" b="1">
                <a:solidFill>
                  <a:srgbClr val="18324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 LGAs (1120</a:t>
            </a:r>
            <a:r>
              <a:rPr lang="en-US" sz="685" b="1">
                <a:solidFill>
                  <a:srgbClr val="18324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)</a:t>
            </a:r>
            <a:endParaRPr lang="en-US" sz="685"/>
          </a:p>
        </p:txBody>
      </p:sp>
      <p:sp>
        <p:nvSpPr>
          <p:cNvPr id="222" name="Shape 220">
            <a:extLst>
              <a:ext uri="{FF2B5EF4-FFF2-40B4-BE49-F238E27FC236}">
                <a16:creationId xmlns:a16="http://schemas.microsoft.com/office/drawing/2014/main" id="{4828FEF9-F1E8-7673-EB5E-D7DF94039CD0}"/>
              </a:ext>
            </a:extLst>
          </p:cNvPr>
          <p:cNvSpPr/>
          <p:nvPr/>
        </p:nvSpPr>
        <p:spPr>
          <a:xfrm>
            <a:off x="45720" y="1398592"/>
            <a:ext cx="541040" cy="2030408"/>
          </a:xfrm>
          <a:prstGeom prst="roundRect">
            <a:avLst>
              <a:gd name="adj" fmla="val 13793"/>
            </a:avLst>
          </a:prstGeom>
          <a:solidFill>
            <a:srgbClr val="2D82C7"/>
          </a:solidFill>
          <a:ln w="12700">
            <a:solidFill>
              <a:srgbClr val="2D82C7"/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223" name="Text 221">
            <a:extLst>
              <a:ext uri="{FF2B5EF4-FFF2-40B4-BE49-F238E27FC236}">
                <a16:creationId xmlns:a16="http://schemas.microsoft.com/office/drawing/2014/main" id="{864A6212-D83C-B25D-AF93-C0ACDD6C2B22}"/>
              </a:ext>
            </a:extLst>
          </p:cNvPr>
          <p:cNvSpPr/>
          <p:nvPr/>
        </p:nvSpPr>
        <p:spPr>
          <a:xfrm>
            <a:off x="68579" y="1435169"/>
            <a:ext cx="492249" cy="1928708"/>
          </a:xfrm>
          <a:prstGeom prst="rect">
            <a:avLst/>
          </a:prstGeom>
          <a:noFill/>
          <a:ln/>
        </p:spPr>
        <p:txBody>
          <a:bodyPr wrap="square" lIns="445" tIns="445" rIns="445" bIns="445" rtlCol="0" anchor="ctr">
            <a:normAutofit/>
          </a:bodyPr>
          <a:lstStyle/>
          <a:p>
            <a:pPr marL="0" indent="0" algn="ctr">
              <a:buNone/>
            </a:pPr>
            <a:r>
              <a:rPr lang="en-US" sz="700" b="1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PUBLIC</a:t>
            </a:r>
            <a:endParaRPr lang="en-US" sz="700"/>
          </a:p>
          <a:p>
            <a:pPr marL="0" indent="0" algn="ctr">
              <a:buNone/>
            </a:pPr>
            <a:r>
              <a:rPr lang="en-US" sz="700" b="1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GUARDIAN</a:t>
            </a:r>
            <a:endParaRPr lang="en-US" sz="700"/>
          </a:p>
        </p:txBody>
      </p:sp>
      <p:sp>
        <p:nvSpPr>
          <p:cNvPr id="224" name="Shape 222">
            <a:extLst>
              <a:ext uri="{FF2B5EF4-FFF2-40B4-BE49-F238E27FC236}">
                <a16:creationId xmlns:a16="http://schemas.microsoft.com/office/drawing/2014/main" id="{E0005818-7975-A20E-632D-AF4EBA8CB695}"/>
              </a:ext>
            </a:extLst>
          </p:cNvPr>
          <p:cNvSpPr/>
          <p:nvPr/>
        </p:nvSpPr>
        <p:spPr>
          <a:xfrm>
            <a:off x="23612" y="3954542"/>
            <a:ext cx="554756" cy="2125742"/>
          </a:xfrm>
          <a:prstGeom prst="roundRect">
            <a:avLst>
              <a:gd name="adj" fmla="val 13793"/>
            </a:avLst>
          </a:prstGeom>
          <a:solidFill>
            <a:srgbClr val="138A8A"/>
          </a:solidFill>
          <a:ln w="12700">
            <a:solidFill>
              <a:srgbClr val="138A8A"/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225" name="Text 223">
            <a:extLst>
              <a:ext uri="{FF2B5EF4-FFF2-40B4-BE49-F238E27FC236}">
                <a16:creationId xmlns:a16="http://schemas.microsoft.com/office/drawing/2014/main" id="{27207789-3E65-4D83-0B52-252B5F304ABA}"/>
              </a:ext>
            </a:extLst>
          </p:cNvPr>
          <p:cNvSpPr/>
          <p:nvPr/>
        </p:nvSpPr>
        <p:spPr>
          <a:xfrm>
            <a:off x="46471" y="4334018"/>
            <a:ext cx="480098" cy="1554480"/>
          </a:xfrm>
          <a:prstGeom prst="rect">
            <a:avLst/>
          </a:prstGeom>
          <a:noFill/>
          <a:ln/>
        </p:spPr>
        <p:txBody>
          <a:bodyPr wrap="square" lIns="445" tIns="445" rIns="445" bIns="445" rtlCol="0" anchor="ctr">
            <a:normAutofit/>
          </a:bodyPr>
          <a:lstStyle/>
          <a:p>
            <a:pPr marL="0" indent="0" algn="ctr">
              <a:buNone/>
            </a:pPr>
            <a:r>
              <a:rPr lang="en-US" sz="700" b="1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ESTATE</a:t>
            </a:r>
            <a:endParaRPr lang="en-US" sz="700"/>
          </a:p>
          <a:p>
            <a:pPr marL="0" indent="0" algn="ctr">
              <a:buNone/>
            </a:pPr>
            <a:r>
              <a:rPr lang="en-US" sz="700" b="1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MANAGEMENT</a:t>
            </a:r>
            <a:endParaRPr lang="en-US" sz="700"/>
          </a:p>
        </p:txBody>
      </p:sp>
      <p:sp>
        <p:nvSpPr>
          <p:cNvPr id="227" name="Slide Number Placeholder 0">
            <a:extLst>
              <a:ext uri="{FF2B5EF4-FFF2-40B4-BE49-F238E27FC236}">
                <a16:creationId xmlns:a16="http://schemas.microsoft.com/office/drawing/2014/main" id="{BD46A907-2DF8-37CD-93EE-832DAD75DD73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11795760" y="6519672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700">
                <a:solidFill>
                  <a:srgbClr val="647789"/>
                </a:solidFill>
              </a:defRPr>
            </a:lvl1pPr>
          </a:lstStyle>
          <a:p>
            <a:pPr algn="l"/>
            <a:fld id="{F7021451-1387-4CA6-816F-3879F97B5CBC}" type="slidenum">
              <a:rPr lang="en-US" b="0"/>
              <a:t>4</a:t>
            </a:fld>
            <a:endParaRPr lang="en-US"/>
          </a:p>
        </p:txBody>
      </p:sp>
      <p:sp>
        <p:nvSpPr>
          <p:cNvPr id="233" name="Shape 21">
            <a:extLst>
              <a:ext uri="{FF2B5EF4-FFF2-40B4-BE49-F238E27FC236}">
                <a16:creationId xmlns:a16="http://schemas.microsoft.com/office/drawing/2014/main" id="{CC9F0926-1363-C58F-5A12-476ABF430AA3}"/>
              </a:ext>
            </a:extLst>
          </p:cNvPr>
          <p:cNvSpPr/>
          <p:nvPr/>
        </p:nvSpPr>
        <p:spPr>
          <a:xfrm>
            <a:off x="661416" y="3026740"/>
            <a:ext cx="1827276" cy="384048"/>
          </a:xfrm>
          <a:prstGeom prst="roundRect">
            <a:avLst>
              <a:gd name="adj" fmla="val 8333"/>
            </a:avLst>
          </a:prstGeom>
          <a:solidFill>
            <a:srgbClr val="FFF4DA"/>
          </a:solidFill>
          <a:ln w="11430">
            <a:solidFill>
              <a:srgbClr val="D49B22"/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235" name="Text 22">
            <a:extLst>
              <a:ext uri="{FF2B5EF4-FFF2-40B4-BE49-F238E27FC236}">
                <a16:creationId xmlns:a16="http://schemas.microsoft.com/office/drawing/2014/main" id="{20AD6773-E440-4729-3D7C-16718774DCD9}"/>
              </a:ext>
            </a:extLst>
          </p:cNvPr>
          <p:cNvSpPr/>
          <p:nvPr/>
        </p:nvSpPr>
        <p:spPr>
          <a:xfrm>
            <a:off x="685028" y="3055456"/>
            <a:ext cx="1754124" cy="91440"/>
          </a:xfrm>
          <a:prstGeom prst="rect">
            <a:avLst/>
          </a:prstGeom>
          <a:noFill/>
          <a:ln/>
        </p:spPr>
        <p:txBody>
          <a:bodyPr wrap="square" lIns="445" tIns="445" rIns="445" bIns="445" rtlCol="0" anchor="ctr">
            <a:normAutofit/>
          </a:bodyPr>
          <a:lstStyle/>
          <a:p>
            <a:pPr marL="0" indent="0" algn="ctr">
              <a:buNone/>
            </a:pPr>
            <a:r>
              <a:rPr lang="en-US" sz="580" b="1">
                <a:solidFill>
                  <a:srgbClr val="D49B22"/>
                </a:solidFill>
                <a:latin typeface="Aptos" pitchFamily="34" charset="0"/>
              </a:rPr>
              <a:t>MGR 9/10 PG Stakeholder Engagement and Practice</a:t>
            </a:r>
            <a:endParaRPr lang="en-US" sz="580"/>
          </a:p>
        </p:txBody>
      </p:sp>
      <p:sp>
        <p:nvSpPr>
          <p:cNvPr id="239" name="Text 24">
            <a:extLst>
              <a:ext uri="{FF2B5EF4-FFF2-40B4-BE49-F238E27FC236}">
                <a16:creationId xmlns:a16="http://schemas.microsoft.com/office/drawing/2014/main" id="{75444933-F6BF-EC10-710F-546A4135982D}"/>
              </a:ext>
            </a:extLst>
          </p:cNvPr>
          <p:cNvSpPr/>
          <p:nvPr/>
        </p:nvSpPr>
        <p:spPr>
          <a:xfrm>
            <a:off x="726928" y="3291836"/>
            <a:ext cx="1735836" cy="82296"/>
          </a:xfrm>
          <a:prstGeom prst="rect">
            <a:avLst/>
          </a:prstGeom>
          <a:noFill/>
          <a:ln/>
        </p:spPr>
        <p:txBody>
          <a:bodyPr wrap="square" lIns="445" tIns="445" rIns="445" bIns="445" rtlCol="0" anchor="ctr">
            <a:normAutofit fontScale="92500" lnSpcReduction="20000"/>
          </a:bodyPr>
          <a:lstStyle/>
          <a:p>
            <a:pPr algn="ctr"/>
            <a:endParaRPr lang="en-US" sz="60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51" name="Text 3">
            <a:extLst>
              <a:ext uri="{FF2B5EF4-FFF2-40B4-BE49-F238E27FC236}">
                <a16:creationId xmlns:a16="http://schemas.microsoft.com/office/drawing/2014/main" id="{496DBF3B-0B60-3663-5F64-3B5396F174A3}"/>
              </a:ext>
            </a:extLst>
          </p:cNvPr>
          <p:cNvSpPr/>
          <p:nvPr/>
        </p:nvSpPr>
        <p:spPr>
          <a:xfrm>
            <a:off x="9138842" y="265176"/>
            <a:ext cx="411480" cy="164592"/>
          </a:xfrm>
          <a:prstGeom prst="rect">
            <a:avLst/>
          </a:prstGeom>
          <a:noFill/>
          <a:ln/>
        </p:spPr>
        <p:txBody>
          <a:bodyPr wrap="square" lIns="445" tIns="445" rIns="445" bIns="445" rtlCol="0" anchor="ctr">
            <a:normAutofit/>
          </a:bodyPr>
          <a:lstStyle/>
          <a:p>
            <a:pPr marL="0" indent="0" algn="l">
              <a:buNone/>
            </a:pPr>
            <a:endParaRPr lang="en-US" sz="690"/>
          </a:p>
        </p:txBody>
      </p:sp>
      <p:sp>
        <p:nvSpPr>
          <p:cNvPr id="29" name="Text 14">
            <a:extLst>
              <a:ext uri="{FF2B5EF4-FFF2-40B4-BE49-F238E27FC236}">
                <a16:creationId xmlns:a16="http://schemas.microsoft.com/office/drawing/2014/main" id="{0288ED39-50DD-9EAB-652A-B00DDA35EB00}"/>
              </a:ext>
            </a:extLst>
          </p:cNvPr>
          <p:cNvSpPr/>
          <p:nvPr/>
        </p:nvSpPr>
        <p:spPr>
          <a:xfrm>
            <a:off x="678200" y="2593639"/>
            <a:ext cx="1754124" cy="91440"/>
          </a:xfrm>
          <a:prstGeom prst="rect">
            <a:avLst/>
          </a:prstGeom>
          <a:noFill/>
          <a:ln/>
        </p:spPr>
        <p:txBody>
          <a:bodyPr wrap="square" lIns="445" tIns="445" rIns="445" bIns="445" rtlCol="0" anchor="ctr">
            <a:normAutofit/>
          </a:bodyPr>
          <a:lstStyle/>
          <a:p>
            <a:pPr marL="0" indent="0" algn="ctr">
              <a:buNone/>
            </a:pPr>
            <a:r>
              <a:rPr lang="en-US" sz="580" b="1">
                <a:solidFill>
                  <a:srgbClr val="2D82C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MGR 9/10  PG South 2  (508 files)</a:t>
            </a:r>
            <a:endParaRPr lang="en-US" sz="580"/>
          </a:p>
        </p:txBody>
      </p:sp>
      <p:sp>
        <p:nvSpPr>
          <p:cNvPr id="230" name="Text 15">
            <a:extLst>
              <a:ext uri="{FF2B5EF4-FFF2-40B4-BE49-F238E27FC236}">
                <a16:creationId xmlns:a16="http://schemas.microsoft.com/office/drawing/2014/main" id="{1E667F24-7E88-2742-5BD7-D1AF58608B00}"/>
              </a:ext>
            </a:extLst>
          </p:cNvPr>
          <p:cNvSpPr/>
          <p:nvPr/>
        </p:nvSpPr>
        <p:spPr>
          <a:xfrm>
            <a:off x="667552" y="2703367"/>
            <a:ext cx="1735836" cy="118872"/>
          </a:xfrm>
          <a:prstGeom prst="rect">
            <a:avLst/>
          </a:prstGeom>
          <a:noFill/>
          <a:ln/>
        </p:spPr>
        <p:txBody>
          <a:bodyPr wrap="square" lIns="445" tIns="445" rIns="445" bIns="445" rtlCol="0" anchor="ctr">
            <a:normAutofit/>
          </a:bodyPr>
          <a:lstStyle/>
          <a:p>
            <a:pPr algn="ctr"/>
            <a:r>
              <a:rPr lang="en-US" sz="650" b="1">
                <a:solidFill>
                  <a:srgbClr val="183247"/>
                </a:solidFill>
                <a:latin typeface="Aptos"/>
                <a:ea typeface="Aptos" pitchFamily="34" charset="-122"/>
                <a:cs typeface="Aptos" pitchFamily="34" charset="-120"/>
              </a:rPr>
              <a:t>IS LHD (269) SNSW LHD (55) M LHD (184)</a:t>
            </a:r>
            <a:endParaRPr lang="en-US" sz="650">
              <a:latin typeface="Aptos"/>
            </a:endParaRPr>
          </a:p>
        </p:txBody>
      </p:sp>
      <p:sp>
        <p:nvSpPr>
          <p:cNvPr id="234" name="Text 16">
            <a:extLst>
              <a:ext uri="{FF2B5EF4-FFF2-40B4-BE49-F238E27FC236}">
                <a16:creationId xmlns:a16="http://schemas.microsoft.com/office/drawing/2014/main" id="{8FB2DADE-58BC-BDF3-C26C-6E7E2D9D7BA0}"/>
              </a:ext>
            </a:extLst>
          </p:cNvPr>
          <p:cNvSpPr/>
          <p:nvPr/>
        </p:nvSpPr>
        <p:spPr>
          <a:xfrm>
            <a:off x="687344" y="2831383"/>
            <a:ext cx="1735836" cy="82296"/>
          </a:xfrm>
          <a:prstGeom prst="rect">
            <a:avLst/>
          </a:prstGeom>
          <a:noFill/>
          <a:ln/>
        </p:spPr>
        <p:txBody>
          <a:bodyPr wrap="square" lIns="445" tIns="445" rIns="445" bIns="445" rtlCol="0" anchor="ctr">
            <a:normAutofit fontScale="92500" lnSpcReduction="20000"/>
          </a:bodyPr>
          <a:lstStyle/>
          <a:p>
            <a:pPr marL="0" indent="0" algn="ctr">
              <a:buNone/>
            </a:pPr>
            <a:endParaRPr lang="en-US" sz="600">
              <a:solidFill>
                <a:srgbClr val="2D82C7"/>
              </a:solidFill>
            </a:endParaRPr>
          </a:p>
        </p:txBody>
      </p:sp>
      <p:sp>
        <p:nvSpPr>
          <p:cNvPr id="242" name="Shape 52">
            <a:extLst>
              <a:ext uri="{FF2B5EF4-FFF2-40B4-BE49-F238E27FC236}">
                <a16:creationId xmlns:a16="http://schemas.microsoft.com/office/drawing/2014/main" id="{EAC6A5F9-D0CA-DDB0-0E7B-193A429205A5}"/>
              </a:ext>
            </a:extLst>
          </p:cNvPr>
          <p:cNvSpPr/>
          <p:nvPr/>
        </p:nvSpPr>
        <p:spPr>
          <a:xfrm>
            <a:off x="8342355" y="2545489"/>
            <a:ext cx="1827276" cy="384048"/>
          </a:xfrm>
          <a:prstGeom prst="roundRect">
            <a:avLst>
              <a:gd name="adj" fmla="val 8333"/>
            </a:avLst>
          </a:prstGeom>
          <a:solidFill>
            <a:srgbClr val="FFFFFF"/>
          </a:solidFill>
          <a:ln w="11430">
            <a:solidFill>
              <a:srgbClr val="2D82C7"/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246" name="Text 53">
            <a:extLst>
              <a:ext uri="{FF2B5EF4-FFF2-40B4-BE49-F238E27FC236}">
                <a16:creationId xmlns:a16="http://schemas.microsoft.com/office/drawing/2014/main" id="{5AD42F95-A788-3982-7573-369C1AF50C80}"/>
              </a:ext>
            </a:extLst>
          </p:cNvPr>
          <p:cNvSpPr/>
          <p:nvPr/>
        </p:nvSpPr>
        <p:spPr>
          <a:xfrm>
            <a:off x="8378931" y="2572921"/>
            <a:ext cx="1754124" cy="91440"/>
          </a:xfrm>
          <a:prstGeom prst="rect">
            <a:avLst/>
          </a:prstGeom>
          <a:noFill/>
          <a:ln/>
        </p:spPr>
        <p:txBody>
          <a:bodyPr wrap="square" lIns="445" tIns="445" rIns="445" bIns="445" rtlCol="0" anchor="ctr">
            <a:normAutofit/>
          </a:bodyPr>
          <a:lstStyle/>
          <a:p>
            <a:pPr algn="ctr"/>
            <a:r>
              <a:rPr lang="en-US" sz="580" b="1">
                <a:solidFill>
                  <a:srgbClr val="2D82C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MGR 9/10  PG North 2 (410 files)</a:t>
            </a:r>
            <a:endParaRPr lang="en-US" sz="580"/>
          </a:p>
        </p:txBody>
      </p:sp>
      <p:sp>
        <p:nvSpPr>
          <p:cNvPr id="249" name="Text 54">
            <a:extLst>
              <a:ext uri="{FF2B5EF4-FFF2-40B4-BE49-F238E27FC236}">
                <a16:creationId xmlns:a16="http://schemas.microsoft.com/office/drawing/2014/main" id="{4B7134CB-58D6-A4FC-AC17-51154962EA22}"/>
              </a:ext>
            </a:extLst>
          </p:cNvPr>
          <p:cNvSpPr/>
          <p:nvPr/>
        </p:nvSpPr>
        <p:spPr>
          <a:xfrm>
            <a:off x="8388075" y="2682649"/>
            <a:ext cx="1735836" cy="118872"/>
          </a:xfrm>
          <a:prstGeom prst="rect">
            <a:avLst/>
          </a:prstGeom>
          <a:noFill/>
          <a:ln/>
        </p:spPr>
        <p:txBody>
          <a:bodyPr wrap="square" lIns="445" tIns="445" rIns="445" bIns="445" rtlCol="0" anchor="ctr">
            <a:normAutofit/>
          </a:bodyPr>
          <a:lstStyle/>
          <a:p>
            <a:pPr marL="0" indent="0" algn="ctr">
              <a:buNone/>
            </a:pPr>
            <a:r>
              <a:rPr lang="en-US" sz="685" b="1">
                <a:solidFill>
                  <a:srgbClr val="18324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CC LHD (231) NNSW LHD (179)</a:t>
            </a:r>
            <a:endParaRPr lang="en-US" sz="685"/>
          </a:p>
        </p:txBody>
      </p:sp>
      <p:sp>
        <p:nvSpPr>
          <p:cNvPr id="252" name="Text 55">
            <a:extLst>
              <a:ext uri="{FF2B5EF4-FFF2-40B4-BE49-F238E27FC236}">
                <a16:creationId xmlns:a16="http://schemas.microsoft.com/office/drawing/2014/main" id="{F871D83F-008E-E68D-5DE3-73A2D485CD17}"/>
              </a:ext>
            </a:extLst>
          </p:cNvPr>
          <p:cNvSpPr/>
          <p:nvPr/>
        </p:nvSpPr>
        <p:spPr>
          <a:xfrm>
            <a:off x="8388075" y="2810665"/>
            <a:ext cx="1735836" cy="82296"/>
          </a:xfrm>
          <a:prstGeom prst="rect">
            <a:avLst/>
          </a:prstGeom>
          <a:noFill/>
          <a:ln/>
        </p:spPr>
        <p:txBody>
          <a:bodyPr wrap="square" lIns="445" tIns="445" rIns="445" bIns="445" rtlCol="0" anchor="ctr">
            <a:normAutofit fontScale="92500" lnSpcReduction="20000"/>
          </a:bodyPr>
          <a:lstStyle/>
          <a:p>
            <a:pPr marL="0" indent="0" algn="ctr">
              <a:buNone/>
            </a:pPr>
            <a:endParaRPr lang="en-US" sz="600">
              <a:solidFill>
                <a:srgbClr val="2D82C7"/>
              </a:solidFill>
              <a:highlight>
                <a:srgbClr val="FFFF00"/>
              </a:highlight>
            </a:endParaRPr>
          </a:p>
        </p:txBody>
      </p:sp>
      <p:sp>
        <p:nvSpPr>
          <p:cNvPr id="20" name="Shape 130">
            <a:extLst>
              <a:ext uri="{FF2B5EF4-FFF2-40B4-BE49-F238E27FC236}">
                <a16:creationId xmlns:a16="http://schemas.microsoft.com/office/drawing/2014/main" id="{0B95A474-00E6-A01F-F6F5-0B7DFEA3FFB4}"/>
              </a:ext>
            </a:extLst>
          </p:cNvPr>
          <p:cNvSpPr/>
          <p:nvPr/>
        </p:nvSpPr>
        <p:spPr>
          <a:xfrm>
            <a:off x="2567168" y="3033979"/>
            <a:ext cx="1827276" cy="384048"/>
          </a:xfrm>
          <a:prstGeom prst="roundRect">
            <a:avLst>
              <a:gd name="adj" fmla="val 8333"/>
            </a:avLst>
          </a:prstGeom>
          <a:solidFill>
            <a:srgbClr val="FFFF00"/>
          </a:solidFill>
          <a:ln w="11430">
            <a:solidFill>
              <a:srgbClr val="2D82C7"/>
            </a:solidFill>
            <a:prstDash val="sysDash"/>
          </a:ln>
        </p:spPr>
        <p:txBody>
          <a:bodyPr/>
          <a:lstStyle/>
          <a:p>
            <a:endParaRPr lang="en-AU"/>
          </a:p>
        </p:txBody>
      </p:sp>
      <p:sp>
        <p:nvSpPr>
          <p:cNvPr id="22" name="Text 131">
            <a:extLst>
              <a:ext uri="{FF2B5EF4-FFF2-40B4-BE49-F238E27FC236}">
                <a16:creationId xmlns:a16="http://schemas.microsoft.com/office/drawing/2014/main" id="{BDF34879-96A2-63B2-A71B-C9E18E425638}"/>
              </a:ext>
            </a:extLst>
          </p:cNvPr>
          <p:cNvSpPr/>
          <p:nvPr/>
        </p:nvSpPr>
        <p:spPr>
          <a:xfrm>
            <a:off x="2603744" y="3061411"/>
            <a:ext cx="1754124" cy="91440"/>
          </a:xfrm>
          <a:prstGeom prst="rect">
            <a:avLst/>
          </a:prstGeom>
          <a:noFill/>
          <a:ln/>
        </p:spPr>
        <p:txBody>
          <a:bodyPr wrap="square" lIns="445" tIns="445" rIns="445" bIns="445" rtlCol="0" anchor="ctr">
            <a:normAutofit/>
          </a:bodyPr>
          <a:lstStyle/>
          <a:p>
            <a:pPr algn="ctr"/>
            <a:r>
              <a:rPr lang="en-US" sz="580" b="1">
                <a:solidFill>
                  <a:srgbClr val="2D82C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MGR 9/10  PG South West 3 (XXX files)</a:t>
            </a:r>
            <a:endParaRPr lang="en-US" sz="580"/>
          </a:p>
        </p:txBody>
      </p:sp>
      <p:sp>
        <p:nvSpPr>
          <p:cNvPr id="24" name="Text 132">
            <a:extLst>
              <a:ext uri="{FF2B5EF4-FFF2-40B4-BE49-F238E27FC236}">
                <a16:creationId xmlns:a16="http://schemas.microsoft.com/office/drawing/2014/main" id="{83B8C472-A76B-0204-94CA-CFE0FE7DCF12}"/>
              </a:ext>
            </a:extLst>
          </p:cNvPr>
          <p:cNvSpPr/>
          <p:nvPr/>
        </p:nvSpPr>
        <p:spPr>
          <a:xfrm>
            <a:off x="2612888" y="3171139"/>
            <a:ext cx="1735836" cy="118872"/>
          </a:xfrm>
          <a:prstGeom prst="rect">
            <a:avLst/>
          </a:prstGeom>
          <a:noFill/>
          <a:ln/>
        </p:spPr>
        <p:txBody>
          <a:bodyPr wrap="square" lIns="445" tIns="445" rIns="445" bIns="445" rtlCol="0" anchor="ctr">
            <a:normAutofit/>
          </a:bodyPr>
          <a:lstStyle/>
          <a:p>
            <a:pPr marL="0" indent="0" algn="ctr">
              <a:buNone/>
            </a:pPr>
            <a:r>
              <a:rPr lang="en-US" sz="685" b="1">
                <a:solidFill>
                  <a:srgbClr val="18324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SWS LHD (XXX)</a:t>
            </a:r>
            <a:endParaRPr lang="en-US" sz="685"/>
          </a:p>
        </p:txBody>
      </p:sp>
      <p:sp>
        <p:nvSpPr>
          <p:cNvPr id="26" name="Text 133">
            <a:extLst>
              <a:ext uri="{FF2B5EF4-FFF2-40B4-BE49-F238E27FC236}">
                <a16:creationId xmlns:a16="http://schemas.microsoft.com/office/drawing/2014/main" id="{79401547-F07B-72F2-B1E7-8C8689FCE2AD}"/>
              </a:ext>
            </a:extLst>
          </p:cNvPr>
          <p:cNvSpPr/>
          <p:nvPr/>
        </p:nvSpPr>
        <p:spPr>
          <a:xfrm>
            <a:off x="2612888" y="3299155"/>
            <a:ext cx="1735836" cy="82296"/>
          </a:xfrm>
          <a:prstGeom prst="rect">
            <a:avLst/>
          </a:prstGeom>
          <a:noFill/>
          <a:ln/>
        </p:spPr>
        <p:txBody>
          <a:bodyPr wrap="square" lIns="445" tIns="445" rIns="445" bIns="445" rtlCol="0" anchor="ctr">
            <a:normAutofit fontScale="92500" lnSpcReduction="20000"/>
          </a:bodyPr>
          <a:lstStyle/>
          <a:p>
            <a:pPr marL="0" indent="0" algn="ctr">
              <a:buNone/>
            </a:pPr>
            <a:endParaRPr lang="en-US" sz="600"/>
          </a:p>
        </p:txBody>
      </p:sp>
      <p:sp>
        <p:nvSpPr>
          <p:cNvPr id="28" name="Shape 130">
            <a:extLst>
              <a:ext uri="{FF2B5EF4-FFF2-40B4-BE49-F238E27FC236}">
                <a16:creationId xmlns:a16="http://schemas.microsoft.com/office/drawing/2014/main" id="{D5E5969C-4B06-F02B-54D9-D611E191D406}"/>
              </a:ext>
            </a:extLst>
          </p:cNvPr>
          <p:cNvSpPr/>
          <p:nvPr/>
        </p:nvSpPr>
        <p:spPr>
          <a:xfrm>
            <a:off x="4498848" y="3006190"/>
            <a:ext cx="1827276" cy="384048"/>
          </a:xfrm>
          <a:prstGeom prst="roundRect">
            <a:avLst>
              <a:gd name="adj" fmla="val 8333"/>
            </a:avLst>
          </a:prstGeom>
          <a:solidFill>
            <a:srgbClr val="FFFF00"/>
          </a:solidFill>
          <a:ln w="11430">
            <a:solidFill>
              <a:srgbClr val="2D82C7"/>
            </a:solidFill>
            <a:prstDash val="sysDash"/>
          </a:ln>
        </p:spPr>
        <p:txBody>
          <a:bodyPr/>
          <a:lstStyle/>
          <a:p>
            <a:endParaRPr lang="en-AU"/>
          </a:p>
        </p:txBody>
      </p:sp>
      <p:sp>
        <p:nvSpPr>
          <p:cNvPr id="228" name="Text 131">
            <a:extLst>
              <a:ext uri="{FF2B5EF4-FFF2-40B4-BE49-F238E27FC236}">
                <a16:creationId xmlns:a16="http://schemas.microsoft.com/office/drawing/2014/main" id="{B3E026BF-9FAF-520B-3EC9-8034EF913F91}"/>
              </a:ext>
            </a:extLst>
          </p:cNvPr>
          <p:cNvSpPr/>
          <p:nvPr/>
        </p:nvSpPr>
        <p:spPr>
          <a:xfrm>
            <a:off x="4535424" y="3033622"/>
            <a:ext cx="1754124" cy="91440"/>
          </a:xfrm>
          <a:prstGeom prst="rect">
            <a:avLst/>
          </a:prstGeom>
          <a:noFill/>
          <a:ln/>
        </p:spPr>
        <p:txBody>
          <a:bodyPr wrap="square" lIns="445" tIns="445" rIns="445" bIns="445" rtlCol="0" anchor="ctr">
            <a:normAutofit/>
          </a:bodyPr>
          <a:lstStyle/>
          <a:p>
            <a:pPr algn="ctr"/>
            <a:r>
              <a:rPr lang="en-US" sz="580" b="1">
                <a:solidFill>
                  <a:srgbClr val="2D82C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MGR 9/10  PG West 3 (XXX files)</a:t>
            </a:r>
            <a:endParaRPr lang="en-US" sz="580"/>
          </a:p>
        </p:txBody>
      </p:sp>
      <p:sp>
        <p:nvSpPr>
          <p:cNvPr id="231" name="Text 132">
            <a:extLst>
              <a:ext uri="{FF2B5EF4-FFF2-40B4-BE49-F238E27FC236}">
                <a16:creationId xmlns:a16="http://schemas.microsoft.com/office/drawing/2014/main" id="{B622840D-01B9-7F27-7CC4-E6923A2C4AC3}"/>
              </a:ext>
            </a:extLst>
          </p:cNvPr>
          <p:cNvSpPr/>
          <p:nvPr/>
        </p:nvSpPr>
        <p:spPr>
          <a:xfrm>
            <a:off x="4544568" y="3143350"/>
            <a:ext cx="1735836" cy="118872"/>
          </a:xfrm>
          <a:prstGeom prst="rect">
            <a:avLst/>
          </a:prstGeom>
          <a:noFill/>
          <a:ln/>
        </p:spPr>
        <p:txBody>
          <a:bodyPr wrap="square" lIns="445" tIns="445" rIns="445" bIns="445" rtlCol="0" anchor="ctr">
            <a:normAutofit/>
          </a:bodyPr>
          <a:lstStyle/>
          <a:p>
            <a:pPr marL="0" indent="0" algn="ctr">
              <a:buNone/>
            </a:pPr>
            <a:r>
              <a:rPr lang="en-US" sz="685" b="1">
                <a:solidFill>
                  <a:srgbClr val="18324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WS LHD (XXX)</a:t>
            </a:r>
            <a:endParaRPr lang="en-US" sz="685"/>
          </a:p>
        </p:txBody>
      </p:sp>
      <p:sp>
        <p:nvSpPr>
          <p:cNvPr id="240" name="Shape 130">
            <a:extLst>
              <a:ext uri="{FF2B5EF4-FFF2-40B4-BE49-F238E27FC236}">
                <a16:creationId xmlns:a16="http://schemas.microsoft.com/office/drawing/2014/main" id="{8F00CD51-3A09-B7C9-CDA9-69E5CBF01BB9}"/>
              </a:ext>
            </a:extLst>
          </p:cNvPr>
          <p:cNvSpPr/>
          <p:nvPr/>
        </p:nvSpPr>
        <p:spPr>
          <a:xfrm>
            <a:off x="6429248" y="2997499"/>
            <a:ext cx="1827276" cy="384048"/>
          </a:xfrm>
          <a:prstGeom prst="roundRect">
            <a:avLst>
              <a:gd name="adj" fmla="val 8333"/>
            </a:avLst>
          </a:prstGeom>
          <a:solidFill>
            <a:srgbClr val="FFFF00"/>
          </a:solidFill>
          <a:ln w="11430">
            <a:solidFill>
              <a:srgbClr val="2D82C7"/>
            </a:solidFill>
            <a:prstDash val="sysDash"/>
          </a:ln>
        </p:spPr>
        <p:txBody>
          <a:bodyPr/>
          <a:lstStyle/>
          <a:p>
            <a:endParaRPr lang="en-AU"/>
          </a:p>
        </p:txBody>
      </p:sp>
      <p:sp>
        <p:nvSpPr>
          <p:cNvPr id="248" name="Text 131">
            <a:extLst>
              <a:ext uri="{FF2B5EF4-FFF2-40B4-BE49-F238E27FC236}">
                <a16:creationId xmlns:a16="http://schemas.microsoft.com/office/drawing/2014/main" id="{D28FE6B7-A85F-B262-78B0-BB8B77687746}"/>
              </a:ext>
            </a:extLst>
          </p:cNvPr>
          <p:cNvSpPr/>
          <p:nvPr/>
        </p:nvSpPr>
        <p:spPr>
          <a:xfrm>
            <a:off x="6465824" y="3024931"/>
            <a:ext cx="1754124" cy="91440"/>
          </a:xfrm>
          <a:prstGeom prst="rect">
            <a:avLst/>
          </a:prstGeom>
          <a:noFill/>
          <a:ln/>
        </p:spPr>
        <p:txBody>
          <a:bodyPr wrap="square" lIns="445" tIns="445" rIns="445" bIns="445" rtlCol="0" anchor="ctr">
            <a:normAutofit/>
          </a:bodyPr>
          <a:lstStyle/>
          <a:p>
            <a:pPr algn="ctr"/>
            <a:r>
              <a:rPr lang="en-US" sz="580" b="1">
                <a:solidFill>
                  <a:srgbClr val="2D82C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MGR 9/10  PG North West 3 (XXX files)</a:t>
            </a:r>
            <a:endParaRPr lang="en-US" sz="580"/>
          </a:p>
        </p:txBody>
      </p:sp>
      <p:sp>
        <p:nvSpPr>
          <p:cNvPr id="254" name="Text 132">
            <a:extLst>
              <a:ext uri="{FF2B5EF4-FFF2-40B4-BE49-F238E27FC236}">
                <a16:creationId xmlns:a16="http://schemas.microsoft.com/office/drawing/2014/main" id="{02AE9FB5-8737-A074-FA63-F9F4E1F0C2C7}"/>
              </a:ext>
            </a:extLst>
          </p:cNvPr>
          <p:cNvSpPr/>
          <p:nvPr/>
        </p:nvSpPr>
        <p:spPr>
          <a:xfrm>
            <a:off x="6474968" y="3134659"/>
            <a:ext cx="1735836" cy="118872"/>
          </a:xfrm>
          <a:prstGeom prst="rect">
            <a:avLst/>
          </a:prstGeom>
          <a:noFill/>
          <a:ln/>
        </p:spPr>
        <p:txBody>
          <a:bodyPr wrap="square" lIns="445" tIns="445" rIns="445" bIns="445" rtlCol="0" anchor="ctr">
            <a:normAutofit/>
          </a:bodyPr>
          <a:lstStyle/>
          <a:p>
            <a:pPr marL="0" indent="0" algn="ctr">
              <a:buNone/>
            </a:pPr>
            <a:r>
              <a:rPr lang="en-US" sz="685" b="1">
                <a:solidFill>
                  <a:srgbClr val="18324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HNE LHD (XXX)</a:t>
            </a:r>
            <a:endParaRPr lang="en-US" sz="685"/>
          </a:p>
        </p:txBody>
      </p:sp>
      <p:sp>
        <p:nvSpPr>
          <p:cNvPr id="260" name="Shape 33">
            <a:extLst>
              <a:ext uri="{FF2B5EF4-FFF2-40B4-BE49-F238E27FC236}">
                <a16:creationId xmlns:a16="http://schemas.microsoft.com/office/drawing/2014/main" id="{FD74F2DA-9CDC-EF28-F5D6-9A39C4D60095}"/>
              </a:ext>
            </a:extLst>
          </p:cNvPr>
          <p:cNvSpPr/>
          <p:nvPr/>
        </p:nvSpPr>
        <p:spPr>
          <a:xfrm>
            <a:off x="633984" y="5207810"/>
            <a:ext cx="1827276" cy="420624"/>
          </a:xfrm>
          <a:prstGeom prst="roundRect">
            <a:avLst>
              <a:gd name="adj" fmla="val 7609"/>
            </a:avLst>
          </a:prstGeom>
          <a:solidFill>
            <a:srgbClr val="FFFFFF"/>
          </a:solidFill>
          <a:ln w="11430">
            <a:solidFill>
              <a:srgbClr val="138A8A"/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264" name="Text 34">
            <a:extLst>
              <a:ext uri="{FF2B5EF4-FFF2-40B4-BE49-F238E27FC236}">
                <a16:creationId xmlns:a16="http://schemas.microsoft.com/office/drawing/2014/main" id="{97CB2225-1EED-772D-2395-B8DF1A8DCD7D}"/>
              </a:ext>
            </a:extLst>
          </p:cNvPr>
          <p:cNvSpPr/>
          <p:nvPr/>
        </p:nvSpPr>
        <p:spPr>
          <a:xfrm>
            <a:off x="670560" y="5235242"/>
            <a:ext cx="1754124" cy="91440"/>
          </a:xfrm>
          <a:prstGeom prst="rect">
            <a:avLst/>
          </a:prstGeom>
          <a:noFill/>
          <a:ln/>
        </p:spPr>
        <p:txBody>
          <a:bodyPr wrap="square" lIns="445" tIns="445" rIns="445" bIns="445" rtlCol="0" anchor="ctr">
            <a:normAutofit/>
          </a:bodyPr>
          <a:lstStyle/>
          <a:p>
            <a:pPr marL="0" indent="0" algn="ctr">
              <a:buNone/>
            </a:pPr>
            <a:r>
              <a:rPr lang="en-US" sz="580" b="1">
                <a:solidFill>
                  <a:srgbClr val="138A8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MGR 9/10  EM South 2 (1440  files)</a:t>
            </a:r>
          </a:p>
        </p:txBody>
      </p:sp>
      <p:sp>
        <p:nvSpPr>
          <p:cNvPr id="268" name="Text 35">
            <a:extLst>
              <a:ext uri="{FF2B5EF4-FFF2-40B4-BE49-F238E27FC236}">
                <a16:creationId xmlns:a16="http://schemas.microsoft.com/office/drawing/2014/main" id="{43AB59AF-F5CA-BF06-2935-4A56D260EB2D}"/>
              </a:ext>
            </a:extLst>
          </p:cNvPr>
          <p:cNvSpPr/>
          <p:nvPr/>
        </p:nvSpPr>
        <p:spPr>
          <a:xfrm>
            <a:off x="679704" y="5344970"/>
            <a:ext cx="1735836" cy="155448"/>
          </a:xfrm>
          <a:prstGeom prst="rect">
            <a:avLst/>
          </a:prstGeom>
          <a:noFill/>
          <a:ln/>
        </p:spPr>
        <p:txBody>
          <a:bodyPr wrap="square" lIns="445" tIns="445" rIns="445" bIns="445" rtlCol="0" anchor="ctr">
            <a:normAutofit/>
          </a:bodyPr>
          <a:lstStyle/>
          <a:p>
            <a:pPr marL="0" indent="0" algn="ctr">
              <a:buNone/>
            </a:pPr>
            <a:r>
              <a:rPr lang="en-US" sz="685" b="1">
                <a:solidFill>
                  <a:srgbClr val="18324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IS LHD (690) SNSW LHD (212) M LHD (538)</a:t>
            </a:r>
          </a:p>
        </p:txBody>
      </p:sp>
      <p:sp>
        <p:nvSpPr>
          <p:cNvPr id="272" name="Shape 21">
            <a:extLst>
              <a:ext uri="{FF2B5EF4-FFF2-40B4-BE49-F238E27FC236}">
                <a16:creationId xmlns:a16="http://schemas.microsoft.com/office/drawing/2014/main" id="{0A435DB3-A483-DE91-EE67-40EC55E60E11}"/>
              </a:ext>
            </a:extLst>
          </p:cNvPr>
          <p:cNvSpPr/>
          <p:nvPr/>
        </p:nvSpPr>
        <p:spPr>
          <a:xfrm>
            <a:off x="633984" y="5696236"/>
            <a:ext cx="1827276" cy="384048"/>
          </a:xfrm>
          <a:prstGeom prst="roundRect">
            <a:avLst>
              <a:gd name="adj" fmla="val 8333"/>
            </a:avLst>
          </a:prstGeom>
          <a:solidFill>
            <a:srgbClr val="FFF4DA"/>
          </a:solidFill>
          <a:ln w="11430">
            <a:solidFill>
              <a:srgbClr val="D49B22"/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274" name="Text 22">
            <a:extLst>
              <a:ext uri="{FF2B5EF4-FFF2-40B4-BE49-F238E27FC236}">
                <a16:creationId xmlns:a16="http://schemas.microsoft.com/office/drawing/2014/main" id="{6A4662E9-BA60-283E-CE76-BD87A119B928}"/>
              </a:ext>
            </a:extLst>
          </p:cNvPr>
          <p:cNvSpPr/>
          <p:nvPr/>
        </p:nvSpPr>
        <p:spPr>
          <a:xfrm>
            <a:off x="657596" y="5724952"/>
            <a:ext cx="1754124" cy="91440"/>
          </a:xfrm>
          <a:prstGeom prst="rect">
            <a:avLst/>
          </a:prstGeom>
          <a:noFill/>
          <a:ln/>
        </p:spPr>
        <p:txBody>
          <a:bodyPr wrap="square" lIns="445" tIns="445" rIns="445" bIns="445" rtlCol="0" anchor="ctr">
            <a:normAutofit/>
          </a:bodyPr>
          <a:lstStyle/>
          <a:p>
            <a:pPr marL="0" indent="0" algn="ctr">
              <a:buNone/>
            </a:pPr>
            <a:r>
              <a:rPr lang="en-US" sz="580" b="1">
                <a:solidFill>
                  <a:srgbClr val="D49B22"/>
                </a:solidFill>
                <a:latin typeface="Aptos" pitchFamily="34" charset="0"/>
              </a:rPr>
              <a:t>MGR 9/10 EM Stakeholder Engagement and Practice</a:t>
            </a:r>
            <a:endParaRPr lang="en-US" sz="580"/>
          </a:p>
        </p:txBody>
      </p:sp>
      <p:sp>
        <p:nvSpPr>
          <p:cNvPr id="278" name="Shape 150">
            <a:extLst>
              <a:ext uri="{FF2B5EF4-FFF2-40B4-BE49-F238E27FC236}">
                <a16:creationId xmlns:a16="http://schemas.microsoft.com/office/drawing/2014/main" id="{0A96266D-8407-79B5-64FA-C01B5C6607DB}"/>
              </a:ext>
            </a:extLst>
          </p:cNvPr>
          <p:cNvSpPr/>
          <p:nvPr/>
        </p:nvSpPr>
        <p:spPr>
          <a:xfrm>
            <a:off x="2549938" y="5676684"/>
            <a:ext cx="1827276" cy="420624"/>
          </a:xfrm>
          <a:prstGeom prst="roundRect">
            <a:avLst>
              <a:gd name="adj" fmla="val 7609"/>
            </a:avLst>
          </a:prstGeom>
          <a:solidFill>
            <a:srgbClr val="FFFF00"/>
          </a:solidFill>
          <a:ln w="11430">
            <a:solidFill>
              <a:srgbClr val="138A8A"/>
            </a:solidFill>
            <a:prstDash val="sysDash"/>
          </a:ln>
        </p:spPr>
        <p:txBody>
          <a:bodyPr/>
          <a:lstStyle/>
          <a:p>
            <a:endParaRPr lang="en-AU"/>
          </a:p>
        </p:txBody>
      </p:sp>
      <p:sp>
        <p:nvSpPr>
          <p:cNvPr id="280" name="Text 151">
            <a:extLst>
              <a:ext uri="{FF2B5EF4-FFF2-40B4-BE49-F238E27FC236}">
                <a16:creationId xmlns:a16="http://schemas.microsoft.com/office/drawing/2014/main" id="{367DDADE-9EBD-13FB-3EBC-A6712C9B2919}"/>
              </a:ext>
            </a:extLst>
          </p:cNvPr>
          <p:cNvSpPr/>
          <p:nvPr/>
        </p:nvSpPr>
        <p:spPr>
          <a:xfrm>
            <a:off x="2586514" y="5704116"/>
            <a:ext cx="1754124" cy="91440"/>
          </a:xfrm>
          <a:prstGeom prst="rect">
            <a:avLst/>
          </a:prstGeom>
          <a:noFill/>
          <a:ln/>
        </p:spPr>
        <p:txBody>
          <a:bodyPr wrap="square" lIns="445" tIns="445" rIns="445" bIns="445" rtlCol="0" anchor="ctr">
            <a:normAutofit/>
          </a:bodyPr>
          <a:lstStyle/>
          <a:p>
            <a:pPr marL="0" indent="0" algn="ctr">
              <a:buNone/>
            </a:pPr>
            <a:r>
              <a:rPr lang="en-US" sz="580" b="1">
                <a:solidFill>
                  <a:srgbClr val="138A8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MGR 9/10  EM  South West 3 (XXXX  files)</a:t>
            </a:r>
          </a:p>
        </p:txBody>
      </p:sp>
      <p:sp>
        <p:nvSpPr>
          <p:cNvPr id="282" name="Text 152">
            <a:extLst>
              <a:ext uri="{FF2B5EF4-FFF2-40B4-BE49-F238E27FC236}">
                <a16:creationId xmlns:a16="http://schemas.microsoft.com/office/drawing/2014/main" id="{D1AAD8A8-8AC0-EFE9-75B3-808AC88B4C7B}"/>
              </a:ext>
            </a:extLst>
          </p:cNvPr>
          <p:cNvSpPr/>
          <p:nvPr/>
        </p:nvSpPr>
        <p:spPr>
          <a:xfrm>
            <a:off x="2595658" y="5813844"/>
            <a:ext cx="1735836" cy="155448"/>
          </a:xfrm>
          <a:prstGeom prst="rect">
            <a:avLst/>
          </a:prstGeom>
          <a:noFill/>
          <a:ln/>
        </p:spPr>
        <p:txBody>
          <a:bodyPr wrap="square" lIns="445" tIns="445" rIns="445" bIns="445" rtlCol="0" anchor="ctr">
            <a:normAutofit/>
          </a:bodyPr>
          <a:lstStyle/>
          <a:p>
            <a:pPr algn="ctr"/>
            <a:r>
              <a:rPr lang="en-US" sz="685" b="1">
                <a:solidFill>
                  <a:srgbClr val="18324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SWS LHD (XXXX)</a:t>
            </a:r>
            <a:endParaRPr lang="en-US" sz="685"/>
          </a:p>
        </p:txBody>
      </p:sp>
      <p:sp>
        <p:nvSpPr>
          <p:cNvPr id="286" name="Shape 150">
            <a:extLst>
              <a:ext uri="{FF2B5EF4-FFF2-40B4-BE49-F238E27FC236}">
                <a16:creationId xmlns:a16="http://schemas.microsoft.com/office/drawing/2014/main" id="{020A3305-1931-2CA5-E2A0-181F6A5651BA}"/>
              </a:ext>
            </a:extLst>
          </p:cNvPr>
          <p:cNvSpPr/>
          <p:nvPr/>
        </p:nvSpPr>
        <p:spPr>
          <a:xfrm>
            <a:off x="4462272" y="5692140"/>
            <a:ext cx="1827276" cy="420624"/>
          </a:xfrm>
          <a:prstGeom prst="roundRect">
            <a:avLst>
              <a:gd name="adj" fmla="val 7609"/>
            </a:avLst>
          </a:prstGeom>
          <a:solidFill>
            <a:srgbClr val="FFFF00"/>
          </a:solidFill>
          <a:ln w="11430">
            <a:solidFill>
              <a:srgbClr val="138A8A"/>
            </a:solidFill>
            <a:prstDash val="sysDash"/>
          </a:ln>
        </p:spPr>
        <p:txBody>
          <a:bodyPr/>
          <a:lstStyle/>
          <a:p>
            <a:endParaRPr lang="en-AU"/>
          </a:p>
        </p:txBody>
      </p:sp>
      <p:sp>
        <p:nvSpPr>
          <p:cNvPr id="64" name="Text 151">
            <a:extLst>
              <a:ext uri="{FF2B5EF4-FFF2-40B4-BE49-F238E27FC236}">
                <a16:creationId xmlns:a16="http://schemas.microsoft.com/office/drawing/2014/main" id="{51EF38AD-3607-5E65-C938-C74E94D65965}"/>
              </a:ext>
            </a:extLst>
          </p:cNvPr>
          <p:cNvSpPr/>
          <p:nvPr/>
        </p:nvSpPr>
        <p:spPr>
          <a:xfrm>
            <a:off x="4498848" y="5719572"/>
            <a:ext cx="1754124" cy="91440"/>
          </a:xfrm>
          <a:prstGeom prst="rect">
            <a:avLst/>
          </a:prstGeom>
          <a:noFill/>
          <a:ln/>
        </p:spPr>
        <p:txBody>
          <a:bodyPr wrap="square" lIns="445" tIns="445" rIns="445" bIns="445" rtlCol="0" anchor="ctr">
            <a:normAutofit/>
          </a:bodyPr>
          <a:lstStyle/>
          <a:p>
            <a:pPr marL="0" indent="0" algn="ctr">
              <a:buNone/>
            </a:pPr>
            <a:r>
              <a:rPr lang="en-US" sz="580" b="1">
                <a:solidFill>
                  <a:srgbClr val="138A8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MGR 9/10  EM  West 3 (XXXX  files)</a:t>
            </a:r>
          </a:p>
        </p:txBody>
      </p:sp>
      <p:sp>
        <p:nvSpPr>
          <p:cNvPr id="66" name="Text 152">
            <a:extLst>
              <a:ext uri="{FF2B5EF4-FFF2-40B4-BE49-F238E27FC236}">
                <a16:creationId xmlns:a16="http://schemas.microsoft.com/office/drawing/2014/main" id="{EF4C6C66-A021-328F-B880-1CA85AC83DDD}"/>
              </a:ext>
            </a:extLst>
          </p:cNvPr>
          <p:cNvSpPr/>
          <p:nvPr/>
        </p:nvSpPr>
        <p:spPr>
          <a:xfrm>
            <a:off x="4507992" y="5829300"/>
            <a:ext cx="1735836" cy="155448"/>
          </a:xfrm>
          <a:prstGeom prst="rect">
            <a:avLst/>
          </a:prstGeom>
          <a:noFill/>
          <a:ln/>
        </p:spPr>
        <p:txBody>
          <a:bodyPr wrap="square" lIns="445" tIns="445" rIns="445" bIns="445" rtlCol="0" anchor="ctr">
            <a:normAutofit/>
          </a:bodyPr>
          <a:lstStyle/>
          <a:p>
            <a:pPr algn="ctr"/>
            <a:r>
              <a:rPr lang="en-US" sz="685" b="1">
                <a:solidFill>
                  <a:srgbClr val="18324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WS LHD (XXXX)</a:t>
            </a:r>
            <a:endParaRPr lang="en-US" sz="685"/>
          </a:p>
        </p:txBody>
      </p:sp>
      <p:sp>
        <p:nvSpPr>
          <p:cNvPr id="102" name="Shape 150">
            <a:extLst>
              <a:ext uri="{FF2B5EF4-FFF2-40B4-BE49-F238E27FC236}">
                <a16:creationId xmlns:a16="http://schemas.microsoft.com/office/drawing/2014/main" id="{8C120E2A-F9F5-7D0A-C2B0-D911806148EB}"/>
              </a:ext>
            </a:extLst>
          </p:cNvPr>
          <p:cNvSpPr/>
          <p:nvPr/>
        </p:nvSpPr>
        <p:spPr>
          <a:xfrm>
            <a:off x="6426460" y="5696236"/>
            <a:ext cx="1827276" cy="420624"/>
          </a:xfrm>
          <a:prstGeom prst="roundRect">
            <a:avLst>
              <a:gd name="adj" fmla="val 7609"/>
            </a:avLst>
          </a:prstGeom>
          <a:solidFill>
            <a:srgbClr val="FFFF00"/>
          </a:solidFill>
          <a:ln w="11430">
            <a:solidFill>
              <a:srgbClr val="138A8A"/>
            </a:solidFill>
            <a:prstDash val="sysDash"/>
          </a:ln>
        </p:spPr>
        <p:txBody>
          <a:bodyPr/>
          <a:lstStyle/>
          <a:p>
            <a:endParaRPr lang="en-AU"/>
          </a:p>
        </p:txBody>
      </p:sp>
      <p:sp>
        <p:nvSpPr>
          <p:cNvPr id="104" name="Text 151">
            <a:extLst>
              <a:ext uri="{FF2B5EF4-FFF2-40B4-BE49-F238E27FC236}">
                <a16:creationId xmlns:a16="http://schemas.microsoft.com/office/drawing/2014/main" id="{BAFC5F7E-1F2D-A7DA-B6F8-5B7B554187C2}"/>
              </a:ext>
            </a:extLst>
          </p:cNvPr>
          <p:cNvSpPr/>
          <p:nvPr/>
        </p:nvSpPr>
        <p:spPr>
          <a:xfrm>
            <a:off x="6463036" y="5723668"/>
            <a:ext cx="1754124" cy="91440"/>
          </a:xfrm>
          <a:prstGeom prst="rect">
            <a:avLst/>
          </a:prstGeom>
          <a:noFill/>
          <a:ln/>
        </p:spPr>
        <p:txBody>
          <a:bodyPr wrap="square" lIns="445" tIns="445" rIns="445" bIns="445" rtlCol="0" anchor="ctr">
            <a:normAutofit/>
          </a:bodyPr>
          <a:lstStyle/>
          <a:p>
            <a:pPr marL="0" indent="0" algn="ctr">
              <a:buNone/>
            </a:pPr>
            <a:r>
              <a:rPr lang="en-US" sz="580" b="1">
                <a:solidFill>
                  <a:srgbClr val="138A8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MGR 9/10  EM  North West 3 (XXXX  files)</a:t>
            </a:r>
          </a:p>
        </p:txBody>
      </p:sp>
      <p:sp>
        <p:nvSpPr>
          <p:cNvPr id="106" name="Text 152">
            <a:extLst>
              <a:ext uri="{FF2B5EF4-FFF2-40B4-BE49-F238E27FC236}">
                <a16:creationId xmlns:a16="http://schemas.microsoft.com/office/drawing/2014/main" id="{E5C89607-42D8-3B33-5E1D-756A578E5001}"/>
              </a:ext>
            </a:extLst>
          </p:cNvPr>
          <p:cNvSpPr/>
          <p:nvPr/>
        </p:nvSpPr>
        <p:spPr>
          <a:xfrm>
            <a:off x="6472180" y="5833396"/>
            <a:ext cx="1735836" cy="155448"/>
          </a:xfrm>
          <a:prstGeom prst="rect">
            <a:avLst/>
          </a:prstGeom>
          <a:noFill/>
          <a:ln/>
        </p:spPr>
        <p:txBody>
          <a:bodyPr wrap="square" lIns="445" tIns="445" rIns="445" bIns="445" rtlCol="0" anchor="ctr">
            <a:normAutofit/>
          </a:bodyPr>
          <a:lstStyle/>
          <a:p>
            <a:pPr algn="ctr"/>
            <a:r>
              <a:rPr lang="en-US" sz="685" b="1">
                <a:solidFill>
                  <a:srgbClr val="18324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HNE LHD (XXXX)</a:t>
            </a:r>
            <a:endParaRPr lang="en-US" sz="685"/>
          </a:p>
        </p:txBody>
      </p:sp>
      <p:sp>
        <p:nvSpPr>
          <p:cNvPr id="142" name="Shape 189">
            <a:extLst>
              <a:ext uri="{FF2B5EF4-FFF2-40B4-BE49-F238E27FC236}">
                <a16:creationId xmlns:a16="http://schemas.microsoft.com/office/drawing/2014/main" id="{B1AF1780-E4F7-ED14-7CF2-C561044616A0}"/>
              </a:ext>
            </a:extLst>
          </p:cNvPr>
          <p:cNvSpPr/>
          <p:nvPr/>
        </p:nvSpPr>
        <p:spPr>
          <a:xfrm>
            <a:off x="8364464" y="5179206"/>
            <a:ext cx="1827276" cy="420624"/>
          </a:xfrm>
          <a:prstGeom prst="roundRect">
            <a:avLst>
              <a:gd name="adj" fmla="val 7609"/>
            </a:avLst>
          </a:prstGeom>
          <a:solidFill>
            <a:srgbClr val="FFFFFF"/>
          </a:solidFill>
          <a:ln w="11430">
            <a:solidFill>
              <a:srgbClr val="138A8A"/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144" name="Text 190">
            <a:extLst>
              <a:ext uri="{FF2B5EF4-FFF2-40B4-BE49-F238E27FC236}">
                <a16:creationId xmlns:a16="http://schemas.microsoft.com/office/drawing/2014/main" id="{ACBCE6D5-8DCF-D00F-7C36-19BC5ECBF6CB}"/>
              </a:ext>
            </a:extLst>
          </p:cNvPr>
          <p:cNvSpPr/>
          <p:nvPr/>
        </p:nvSpPr>
        <p:spPr>
          <a:xfrm>
            <a:off x="8401040" y="5206638"/>
            <a:ext cx="1754124" cy="91440"/>
          </a:xfrm>
          <a:prstGeom prst="rect">
            <a:avLst/>
          </a:prstGeom>
          <a:noFill/>
          <a:ln/>
        </p:spPr>
        <p:txBody>
          <a:bodyPr wrap="square" lIns="445" tIns="445" rIns="445" bIns="445" rtlCol="0" anchor="ctr">
            <a:normAutofit/>
          </a:bodyPr>
          <a:lstStyle/>
          <a:p>
            <a:pPr algn="ctr"/>
            <a:r>
              <a:rPr lang="en-US" sz="580" b="1">
                <a:solidFill>
                  <a:srgbClr val="2D82C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MGR 9/10  EM North 2 (971 files)</a:t>
            </a:r>
            <a:endParaRPr lang="en-US" sz="580"/>
          </a:p>
        </p:txBody>
      </p:sp>
      <p:sp>
        <p:nvSpPr>
          <p:cNvPr id="146" name="Text 191">
            <a:extLst>
              <a:ext uri="{FF2B5EF4-FFF2-40B4-BE49-F238E27FC236}">
                <a16:creationId xmlns:a16="http://schemas.microsoft.com/office/drawing/2014/main" id="{599005CC-6CCD-1099-465B-ADF3BD46F60D}"/>
              </a:ext>
            </a:extLst>
          </p:cNvPr>
          <p:cNvSpPr/>
          <p:nvPr/>
        </p:nvSpPr>
        <p:spPr>
          <a:xfrm>
            <a:off x="8410184" y="5316366"/>
            <a:ext cx="1735836" cy="155448"/>
          </a:xfrm>
          <a:prstGeom prst="rect">
            <a:avLst/>
          </a:prstGeom>
          <a:noFill/>
          <a:ln/>
        </p:spPr>
        <p:txBody>
          <a:bodyPr wrap="square" lIns="445" tIns="445" rIns="445" bIns="445" rtlCol="0" anchor="ctr">
            <a:normAutofit/>
          </a:bodyPr>
          <a:lstStyle/>
          <a:p>
            <a:pPr algn="ctr"/>
            <a:r>
              <a:rPr lang="en-US" sz="800" b="1">
                <a:solidFill>
                  <a:srgbClr val="18324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CC LHD (488) NNSW LHD (483</a:t>
            </a:r>
            <a:r>
              <a:rPr lang="en-US" sz="685" b="1">
                <a:solidFill>
                  <a:srgbClr val="18324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)</a:t>
            </a:r>
            <a:endParaRPr lang="en-US" sz="685"/>
          </a:p>
        </p:txBody>
      </p:sp>
      <p:sp>
        <p:nvSpPr>
          <p:cNvPr id="210" name="Shape 67">
            <a:extLst>
              <a:ext uri="{FF2B5EF4-FFF2-40B4-BE49-F238E27FC236}">
                <a16:creationId xmlns:a16="http://schemas.microsoft.com/office/drawing/2014/main" id="{FBF3F6ED-4A68-9B6D-6275-4503B665FD88}"/>
              </a:ext>
            </a:extLst>
          </p:cNvPr>
          <p:cNvSpPr/>
          <p:nvPr/>
        </p:nvSpPr>
        <p:spPr>
          <a:xfrm>
            <a:off x="10280864" y="3953959"/>
            <a:ext cx="1827276" cy="658368"/>
          </a:xfrm>
          <a:prstGeom prst="roundRect">
            <a:avLst>
              <a:gd name="adj" fmla="val 5556"/>
            </a:avLst>
          </a:prstGeom>
          <a:solidFill>
            <a:srgbClr val="FFFF00"/>
          </a:solidFill>
          <a:ln w="15240">
            <a:solidFill>
              <a:srgbClr val="138A8A"/>
            </a:solidFill>
            <a:prstDash val="sysDash"/>
          </a:ln>
        </p:spPr>
        <p:txBody>
          <a:bodyPr/>
          <a:lstStyle/>
          <a:p>
            <a:endParaRPr lang="en-AU"/>
          </a:p>
        </p:txBody>
      </p:sp>
      <p:sp>
        <p:nvSpPr>
          <p:cNvPr id="212" name="Text 68">
            <a:extLst>
              <a:ext uri="{FF2B5EF4-FFF2-40B4-BE49-F238E27FC236}">
                <a16:creationId xmlns:a16="http://schemas.microsoft.com/office/drawing/2014/main" id="{576E91F5-BE51-216F-7AE5-969DA7D20936}"/>
              </a:ext>
            </a:extLst>
          </p:cNvPr>
          <p:cNvSpPr/>
          <p:nvPr/>
        </p:nvSpPr>
        <p:spPr>
          <a:xfrm>
            <a:off x="10326584" y="3990535"/>
            <a:ext cx="1735836" cy="128016"/>
          </a:xfrm>
          <a:prstGeom prst="rect">
            <a:avLst/>
          </a:prstGeom>
          <a:solidFill>
            <a:srgbClr val="138A8A"/>
          </a:solidFill>
          <a:ln>
            <a:solidFill>
              <a:schemeClr val="tx1"/>
            </a:solidFill>
            <a:prstDash val="sysDash"/>
          </a:ln>
        </p:spPr>
        <p:txBody>
          <a:bodyPr wrap="square" lIns="445" tIns="445" rIns="445" bIns="445" rtlCol="0" anchor="ctr">
            <a:normAutofit/>
          </a:bodyPr>
          <a:lstStyle/>
          <a:p>
            <a:pPr marL="0" indent="0" algn="ctr">
              <a:buNone/>
            </a:pPr>
            <a:r>
              <a:rPr lang="en-US" sz="640" b="1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EM 11/12  •  SENIOR MANAGER</a:t>
            </a:r>
            <a:endParaRPr lang="en-US" sz="640"/>
          </a:p>
        </p:txBody>
      </p:sp>
      <p:sp>
        <p:nvSpPr>
          <p:cNvPr id="214" name="Text 69">
            <a:extLst>
              <a:ext uri="{FF2B5EF4-FFF2-40B4-BE49-F238E27FC236}">
                <a16:creationId xmlns:a16="http://schemas.microsoft.com/office/drawing/2014/main" id="{C33AC840-C920-A8B4-EAE8-63FDBEAFA9BD}"/>
              </a:ext>
            </a:extLst>
          </p:cNvPr>
          <p:cNvSpPr/>
          <p:nvPr/>
        </p:nvSpPr>
        <p:spPr>
          <a:xfrm>
            <a:off x="10344872" y="4155127"/>
            <a:ext cx="1699260" cy="228600"/>
          </a:xfrm>
          <a:prstGeom prst="rect">
            <a:avLst/>
          </a:prstGeom>
          <a:noFill/>
          <a:ln>
            <a:solidFill>
              <a:schemeClr val="tx1"/>
            </a:solidFill>
            <a:prstDash val="sysDash"/>
          </a:ln>
        </p:spPr>
        <p:txBody>
          <a:bodyPr wrap="square" lIns="445" tIns="445" rIns="445" bIns="445" rtlCol="0" anchor="ctr">
            <a:normAutofit lnSpcReduction="10000"/>
          </a:bodyPr>
          <a:lstStyle/>
          <a:p>
            <a:pPr algn="ctr"/>
            <a:r>
              <a:rPr lang="en-US" sz="800" b="1">
                <a:solidFill>
                  <a:srgbClr val="18324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EM Operations Private Management</a:t>
            </a:r>
          </a:p>
          <a:p>
            <a:pPr algn="ctr"/>
            <a:r>
              <a:rPr lang="en-US" sz="800" b="1">
                <a:solidFill>
                  <a:srgbClr val="18324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7833 files</a:t>
            </a:r>
            <a:endParaRPr lang="en-US" sz="800"/>
          </a:p>
        </p:txBody>
      </p:sp>
      <p:sp>
        <p:nvSpPr>
          <p:cNvPr id="218" name="Shape 72">
            <a:extLst>
              <a:ext uri="{FF2B5EF4-FFF2-40B4-BE49-F238E27FC236}">
                <a16:creationId xmlns:a16="http://schemas.microsoft.com/office/drawing/2014/main" id="{B3BADFE0-2054-3C09-0088-0C9AE2343E9A}"/>
              </a:ext>
            </a:extLst>
          </p:cNvPr>
          <p:cNvSpPr/>
          <p:nvPr/>
        </p:nvSpPr>
        <p:spPr>
          <a:xfrm>
            <a:off x="10317440" y="4701024"/>
            <a:ext cx="1827276" cy="420624"/>
          </a:xfrm>
          <a:prstGeom prst="roundRect">
            <a:avLst>
              <a:gd name="adj" fmla="val 7609"/>
            </a:avLst>
          </a:prstGeom>
          <a:solidFill>
            <a:srgbClr val="FFFF00"/>
          </a:solidFill>
          <a:ln w="11430">
            <a:solidFill>
              <a:srgbClr val="138A8A"/>
            </a:solidFill>
            <a:prstDash val="sysDash"/>
          </a:ln>
        </p:spPr>
        <p:txBody>
          <a:bodyPr/>
          <a:lstStyle/>
          <a:p>
            <a:endParaRPr lang="en-AU"/>
          </a:p>
        </p:txBody>
      </p:sp>
      <p:sp>
        <p:nvSpPr>
          <p:cNvPr id="220" name="Text 73">
            <a:extLst>
              <a:ext uri="{FF2B5EF4-FFF2-40B4-BE49-F238E27FC236}">
                <a16:creationId xmlns:a16="http://schemas.microsoft.com/office/drawing/2014/main" id="{CF48A19D-EEF1-CC64-F1CF-3EBBF041070B}"/>
              </a:ext>
            </a:extLst>
          </p:cNvPr>
          <p:cNvSpPr/>
          <p:nvPr/>
        </p:nvSpPr>
        <p:spPr>
          <a:xfrm>
            <a:off x="10354016" y="4728456"/>
            <a:ext cx="1754124" cy="91440"/>
          </a:xfrm>
          <a:prstGeom prst="rect">
            <a:avLst/>
          </a:prstGeom>
          <a:noFill/>
          <a:ln/>
        </p:spPr>
        <p:txBody>
          <a:bodyPr wrap="square" lIns="445" tIns="445" rIns="445" bIns="445" rtlCol="0" anchor="ctr">
            <a:normAutofit/>
          </a:bodyPr>
          <a:lstStyle/>
          <a:p>
            <a:pPr algn="ctr"/>
            <a:r>
              <a:rPr lang="en-US" sz="580" b="1">
                <a:solidFill>
                  <a:srgbClr val="2D82C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MGR 9/10  EM Private Management 1</a:t>
            </a:r>
            <a:endParaRPr lang="en-US" sz="580"/>
          </a:p>
        </p:txBody>
      </p:sp>
      <p:sp>
        <p:nvSpPr>
          <p:cNvPr id="288" name="Text 74">
            <a:extLst>
              <a:ext uri="{FF2B5EF4-FFF2-40B4-BE49-F238E27FC236}">
                <a16:creationId xmlns:a16="http://schemas.microsoft.com/office/drawing/2014/main" id="{06DCD1E0-6E20-C0DD-40F1-A337E2497D74}"/>
              </a:ext>
            </a:extLst>
          </p:cNvPr>
          <p:cNvSpPr/>
          <p:nvPr/>
        </p:nvSpPr>
        <p:spPr>
          <a:xfrm>
            <a:off x="10363160" y="4838184"/>
            <a:ext cx="1735836" cy="155448"/>
          </a:xfrm>
          <a:prstGeom prst="rect">
            <a:avLst/>
          </a:prstGeom>
          <a:noFill/>
          <a:ln/>
        </p:spPr>
        <p:txBody>
          <a:bodyPr wrap="square" lIns="445" tIns="445" rIns="445" bIns="445" rtlCol="0" anchor="ctr">
            <a:normAutofit/>
          </a:bodyPr>
          <a:lstStyle/>
          <a:p>
            <a:pPr algn="ctr"/>
            <a:r>
              <a:rPr lang="en-US" sz="685" b="1">
                <a:solidFill>
                  <a:srgbClr val="18324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2611 files</a:t>
            </a:r>
            <a:endParaRPr lang="en-US" sz="685"/>
          </a:p>
        </p:txBody>
      </p:sp>
      <p:sp>
        <p:nvSpPr>
          <p:cNvPr id="292" name="Shape 72">
            <a:extLst>
              <a:ext uri="{FF2B5EF4-FFF2-40B4-BE49-F238E27FC236}">
                <a16:creationId xmlns:a16="http://schemas.microsoft.com/office/drawing/2014/main" id="{11456D34-2A47-3D63-B6B0-F9F5F0245E97}"/>
              </a:ext>
            </a:extLst>
          </p:cNvPr>
          <p:cNvSpPr/>
          <p:nvPr/>
        </p:nvSpPr>
        <p:spPr>
          <a:xfrm>
            <a:off x="10316731" y="5176062"/>
            <a:ext cx="1827276" cy="420624"/>
          </a:xfrm>
          <a:prstGeom prst="roundRect">
            <a:avLst>
              <a:gd name="adj" fmla="val 7609"/>
            </a:avLst>
          </a:prstGeom>
          <a:solidFill>
            <a:srgbClr val="FFFF00"/>
          </a:solidFill>
          <a:ln w="11430">
            <a:solidFill>
              <a:srgbClr val="138A8A"/>
            </a:solidFill>
            <a:prstDash val="sysDash"/>
          </a:ln>
        </p:spPr>
        <p:txBody>
          <a:bodyPr/>
          <a:lstStyle/>
          <a:p>
            <a:endParaRPr lang="en-AU"/>
          </a:p>
        </p:txBody>
      </p:sp>
      <p:sp>
        <p:nvSpPr>
          <p:cNvPr id="294" name="Text 73">
            <a:extLst>
              <a:ext uri="{FF2B5EF4-FFF2-40B4-BE49-F238E27FC236}">
                <a16:creationId xmlns:a16="http://schemas.microsoft.com/office/drawing/2014/main" id="{E5563775-1235-C3A0-29D4-2A69A771FD02}"/>
              </a:ext>
            </a:extLst>
          </p:cNvPr>
          <p:cNvSpPr/>
          <p:nvPr/>
        </p:nvSpPr>
        <p:spPr>
          <a:xfrm>
            <a:off x="10353307" y="5203494"/>
            <a:ext cx="1754124" cy="91440"/>
          </a:xfrm>
          <a:prstGeom prst="rect">
            <a:avLst/>
          </a:prstGeom>
          <a:noFill/>
          <a:ln/>
        </p:spPr>
        <p:txBody>
          <a:bodyPr wrap="square" lIns="445" tIns="445" rIns="445" bIns="445" rtlCol="0" anchor="ctr">
            <a:normAutofit/>
          </a:bodyPr>
          <a:lstStyle/>
          <a:p>
            <a:pPr algn="ctr"/>
            <a:r>
              <a:rPr lang="en-US" sz="580" b="1">
                <a:solidFill>
                  <a:srgbClr val="2D82C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MGR 9/10  EM Private Management 2</a:t>
            </a:r>
            <a:endParaRPr lang="en-US" sz="580"/>
          </a:p>
        </p:txBody>
      </p:sp>
      <p:sp>
        <p:nvSpPr>
          <p:cNvPr id="296" name="Text 74">
            <a:extLst>
              <a:ext uri="{FF2B5EF4-FFF2-40B4-BE49-F238E27FC236}">
                <a16:creationId xmlns:a16="http://schemas.microsoft.com/office/drawing/2014/main" id="{C2962990-51AE-E947-997B-0C94D8AD4BA5}"/>
              </a:ext>
            </a:extLst>
          </p:cNvPr>
          <p:cNvSpPr/>
          <p:nvPr/>
        </p:nvSpPr>
        <p:spPr>
          <a:xfrm>
            <a:off x="10362451" y="5313222"/>
            <a:ext cx="1735836" cy="155448"/>
          </a:xfrm>
          <a:prstGeom prst="rect">
            <a:avLst/>
          </a:prstGeom>
          <a:noFill/>
          <a:ln/>
        </p:spPr>
        <p:txBody>
          <a:bodyPr wrap="square" lIns="445" tIns="445" rIns="445" bIns="445" rtlCol="0" anchor="ctr">
            <a:normAutofit/>
          </a:bodyPr>
          <a:lstStyle/>
          <a:p>
            <a:pPr algn="ctr"/>
            <a:r>
              <a:rPr lang="en-US" sz="685" b="1">
                <a:solidFill>
                  <a:srgbClr val="18324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2611 files</a:t>
            </a:r>
            <a:endParaRPr lang="en-US" sz="685"/>
          </a:p>
        </p:txBody>
      </p:sp>
      <p:sp>
        <p:nvSpPr>
          <p:cNvPr id="300" name="Shape 72">
            <a:extLst>
              <a:ext uri="{FF2B5EF4-FFF2-40B4-BE49-F238E27FC236}">
                <a16:creationId xmlns:a16="http://schemas.microsoft.com/office/drawing/2014/main" id="{8EF61D49-E1BA-3AA9-865B-EFA995B64ED3}"/>
              </a:ext>
            </a:extLst>
          </p:cNvPr>
          <p:cNvSpPr/>
          <p:nvPr/>
        </p:nvSpPr>
        <p:spPr>
          <a:xfrm>
            <a:off x="10303972" y="5654154"/>
            <a:ext cx="1827276" cy="420624"/>
          </a:xfrm>
          <a:prstGeom prst="roundRect">
            <a:avLst>
              <a:gd name="adj" fmla="val 7609"/>
            </a:avLst>
          </a:prstGeom>
          <a:solidFill>
            <a:srgbClr val="FFFF00"/>
          </a:solidFill>
          <a:ln w="11430">
            <a:solidFill>
              <a:srgbClr val="138A8A"/>
            </a:solidFill>
            <a:prstDash val="sysDash"/>
          </a:ln>
        </p:spPr>
        <p:txBody>
          <a:bodyPr/>
          <a:lstStyle/>
          <a:p>
            <a:endParaRPr lang="en-AU"/>
          </a:p>
        </p:txBody>
      </p:sp>
      <p:sp>
        <p:nvSpPr>
          <p:cNvPr id="302" name="Text 73">
            <a:extLst>
              <a:ext uri="{FF2B5EF4-FFF2-40B4-BE49-F238E27FC236}">
                <a16:creationId xmlns:a16="http://schemas.microsoft.com/office/drawing/2014/main" id="{C9B61825-637F-B0D7-3935-47F072E34091}"/>
              </a:ext>
            </a:extLst>
          </p:cNvPr>
          <p:cNvSpPr/>
          <p:nvPr/>
        </p:nvSpPr>
        <p:spPr>
          <a:xfrm>
            <a:off x="10340548" y="5681586"/>
            <a:ext cx="1754124" cy="91440"/>
          </a:xfrm>
          <a:prstGeom prst="rect">
            <a:avLst/>
          </a:prstGeom>
          <a:noFill/>
          <a:ln/>
        </p:spPr>
        <p:txBody>
          <a:bodyPr wrap="square" lIns="445" tIns="445" rIns="445" bIns="445" rtlCol="0" anchor="ctr">
            <a:normAutofit/>
          </a:bodyPr>
          <a:lstStyle/>
          <a:p>
            <a:pPr algn="ctr"/>
            <a:r>
              <a:rPr lang="en-US" sz="580" b="1">
                <a:solidFill>
                  <a:srgbClr val="2D82C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MGR 9/10  EM Private Management 3</a:t>
            </a:r>
            <a:endParaRPr lang="en-US" sz="580"/>
          </a:p>
        </p:txBody>
      </p:sp>
      <p:sp>
        <p:nvSpPr>
          <p:cNvPr id="304" name="Text 74">
            <a:extLst>
              <a:ext uri="{FF2B5EF4-FFF2-40B4-BE49-F238E27FC236}">
                <a16:creationId xmlns:a16="http://schemas.microsoft.com/office/drawing/2014/main" id="{D04C2232-FC42-B76E-A0E6-F9BB26F7673F}"/>
              </a:ext>
            </a:extLst>
          </p:cNvPr>
          <p:cNvSpPr/>
          <p:nvPr/>
        </p:nvSpPr>
        <p:spPr>
          <a:xfrm>
            <a:off x="10349692" y="5791314"/>
            <a:ext cx="1735836" cy="155448"/>
          </a:xfrm>
          <a:prstGeom prst="rect">
            <a:avLst/>
          </a:prstGeom>
          <a:noFill/>
          <a:ln/>
        </p:spPr>
        <p:txBody>
          <a:bodyPr wrap="square" lIns="445" tIns="445" rIns="445" bIns="445" rtlCol="0" anchor="ctr">
            <a:normAutofit/>
          </a:bodyPr>
          <a:lstStyle/>
          <a:p>
            <a:pPr algn="ctr"/>
            <a:r>
              <a:rPr lang="en-US" sz="685" b="1">
                <a:solidFill>
                  <a:srgbClr val="18324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2611 files</a:t>
            </a:r>
            <a:endParaRPr lang="en-US" sz="685"/>
          </a:p>
        </p:txBody>
      </p:sp>
    </p:spTree>
    <p:extLst>
      <p:ext uri="{BB962C8B-B14F-4D97-AF65-F5344CB8AC3E}">
        <p14:creationId xmlns:p14="http://schemas.microsoft.com/office/powerpoint/2010/main" val="293701256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6</TotalTime>
  <Words>901</Words>
  <Application>Microsoft Office PowerPoint</Application>
  <PresentationFormat>Widescreen</PresentationFormat>
  <Paragraphs>149</Paragraphs>
  <Slides>4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9" baseType="lpstr">
      <vt:lpstr>Aptos</vt:lpstr>
      <vt:lpstr>Aptos Display</vt:lpstr>
      <vt:lpstr>Arial</vt:lpstr>
      <vt:lpstr>Montserrat</vt:lpstr>
      <vt:lpstr>Office Theme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Brian Woods</dc:creator>
  <cp:lastModifiedBy>Brian Woods</cp:lastModifiedBy>
  <cp:revision>3</cp:revision>
  <dcterms:created xsi:type="dcterms:W3CDTF">2013-07-15T20:26:40Z</dcterms:created>
  <dcterms:modified xsi:type="dcterms:W3CDTF">2026-11-03T01:48:02Z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4b376911-c60c-4521-8eab-b93190f63f83_Enabled">
    <vt:lpwstr>true</vt:lpwstr>
  </property>
  <property fmtid="{D5CDD505-2E9C-101B-9397-08002B2CF9AE}" pid="3" name="MSIP_Label_4b376911-c60c-4521-8eab-b93190f63f83_SetDate">
    <vt:lpwstr>2026-09-22T07:28:35Z</vt:lpwstr>
  </property>
  <property fmtid="{D5CDD505-2E9C-101B-9397-08002B2CF9AE}" pid="4" name="MSIP_Label_4b376911-c60c-4521-8eab-b93190f63f83_Method">
    <vt:lpwstr>Standard</vt:lpwstr>
  </property>
  <property fmtid="{D5CDD505-2E9C-101B-9397-08002B2CF9AE}" pid="5" name="MSIP_Label_4b376911-c60c-4521-8eab-b93190f63f83_Name">
    <vt:lpwstr>OFFICIAL</vt:lpwstr>
  </property>
  <property fmtid="{D5CDD505-2E9C-101B-9397-08002B2CF9AE}" pid="6" name="MSIP_Label_4b376911-c60c-4521-8eab-b93190f63f83_SiteId">
    <vt:lpwstr>0618d0de-fcbf-478b-aead-5c1ae28b0c58</vt:lpwstr>
  </property>
  <property fmtid="{D5CDD505-2E9C-101B-9397-08002B2CF9AE}" pid="7" name="MSIP_Label_4b376911-c60c-4521-8eab-b93190f63f83_ActionId">
    <vt:lpwstr>9a18b6fc-41b9-4925-9f47-189fbea5f1eb</vt:lpwstr>
  </property>
  <property fmtid="{D5CDD505-2E9C-101B-9397-08002B2CF9AE}" pid="8" name="MSIP_Label_4b376911-c60c-4521-8eab-b93190f63f83_ContentBits">
    <vt:lpwstr>3</vt:lpwstr>
  </property>
  <property fmtid="{D5CDD505-2E9C-101B-9397-08002B2CF9AE}" pid="9" name="MSIP_Label_4b376911-c60c-4521-8eab-b93190f63f83_Tag">
    <vt:lpwstr>10, 3, 0, 2</vt:lpwstr>
  </property>
  <property fmtid="{D5CDD505-2E9C-101B-9397-08002B2CF9AE}" pid="10" name="ClassificationContentMarkingFooterLocations">
    <vt:lpwstr>Office Theme:10</vt:lpwstr>
  </property>
  <property fmtid="{D5CDD505-2E9C-101B-9397-08002B2CF9AE}" pid="11" name="ClassificationContentMarkingFooterText">
    <vt:lpwstr>OFFICIAL</vt:lpwstr>
  </property>
  <property fmtid="{D5CDD505-2E9C-101B-9397-08002B2CF9AE}" pid="12" name="ClassificationContentMarkingHeaderLocations">
    <vt:lpwstr>Office Theme:9</vt:lpwstr>
  </property>
  <property fmtid="{D5CDD505-2E9C-101B-9397-08002B2CF9AE}" pid="13" name="ClassificationContentMarkingHeaderText">
    <vt:lpwstr>OFFICIAL</vt:lpwstr>
  </property>
</Properties>
</file>